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77" r:id="rId4"/>
    <p:sldId id="259" r:id="rId5"/>
    <p:sldId id="278" r:id="rId6"/>
    <p:sldId id="260" r:id="rId7"/>
    <p:sldId id="261" r:id="rId8"/>
    <p:sldId id="262" r:id="rId9"/>
    <p:sldId id="263" r:id="rId10"/>
    <p:sldId id="264" r:id="rId11"/>
    <p:sldId id="281" r:id="rId12"/>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8" autoAdjust="0"/>
    <p:restoredTop sz="90788" autoAdjust="0"/>
  </p:normalViewPr>
  <p:slideViewPr>
    <p:cSldViewPr snapToGrid="0">
      <p:cViewPr>
        <p:scale>
          <a:sx n="91" d="100"/>
          <a:sy n="91" d="100"/>
        </p:scale>
        <p:origin x="2112" y="-432"/>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01.png"/><Relationship Id="rId7" Type="http://schemas.openxmlformats.org/officeDocument/2006/relationships/image" Target="../media/image104.png"/><Relationship Id="rId12" Type="http://schemas.openxmlformats.org/officeDocument/2006/relationships/image" Target="../media/image10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13.png"/><Relationship Id="rId9"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22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1.png"/><Relationship Id="rId18"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13.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5" Type="http://schemas.openxmlformats.org/officeDocument/2006/relationships/image" Target="../media/image53.png"/><Relationship Id="rId10" Type="http://schemas.openxmlformats.org/officeDocument/2006/relationships/image" Target="../media/image49.png"/><Relationship Id="rId19"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12.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99.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98.png"/><Relationship Id="rId2" Type="http://schemas.openxmlformats.org/officeDocument/2006/relationships/notesSlide" Target="../notesSlides/notesSlide9.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41.png"/><Relationship Id="rId10" Type="http://schemas.openxmlformats.org/officeDocument/2006/relationships/image" Target="../media/image93.png"/><Relationship Id="rId19" Type="http://schemas.openxmlformats.org/officeDocument/2006/relationships/image" Target="../media/image100.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Datasets</a:t>
            </a:r>
            <a:endParaRPr/>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 scRNA-seq (n=67)</a:t>
            </a:r>
            <a:endParaRPr/>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3107487"/>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58" name="Group 857">
            <a:extLst>
              <a:ext uri="{FF2B5EF4-FFF2-40B4-BE49-F238E27FC236}">
                <a16:creationId xmlns:a16="http://schemas.microsoft.com/office/drawing/2014/main" id="{EF400EDE-A939-2646-879F-B2093C092919}"/>
              </a:ext>
            </a:extLst>
          </p:cNvPr>
          <p:cNvGrpSpPr/>
          <p:nvPr/>
        </p:nvGrpSpPr>
        <p:grpSpPr>
          <a:xfrm>
            <a:off x="5775024" y="3814400"/>
            <a:ext cx="1765527" cy="600345"/>
            <a:chOff x="4561290" y="7492925"/>
            <a:chExt cx="1765527" cy="600345"/>
          </a:xfrm>
        </p:grpSpPr>
        <p:sp>
          <p:nvSpPr>
            <p:cNvPr id="862" name="Google Shape;394;p2">
              <a:extLst>
                <a:ext uri="{FF2B5EF4-FFF2-40B4-BE49-F238E27FC236}">
                  <a16:creationId xmlns:a16="http://schemas.microsoft.com/office/drawing/2014/main" id="{B0577CC9-973F-C0A8-0384-083D564E1474}"/>
                </a:ext>
              </a:extLst>
            </p:cNvPr>
            <p:cNvSpPr txBox="1"/>
            <p:nvPr/>
          </p:nvSpPr>
          <p:spPr>
            <a:xfrm>
              <a:off x="5001068"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3" name="Google Shape;395;p2">
              <a:extLst>
                <a:ext uri="{FF2B5EF4-FFF2-40B4-BE49-F238E27FC236}">
                  <a16:creationId xmlns:a16="http://schemas.microsoft.com/office/drawing/2014/main" id="{C6B0F0E4-8B2B-8AF3-F77B-35B7E85C76C4}"/>
                </a:ext>
              </a:extLst>
            </p:cNvPr>
            <p:cNvSpPr txBox="1"/>
            <p:nvPr/>
          </p:nvSpPr>
          <p:spPr>
            <a:xfrm>
              <a:off x="4591422"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4" name="Google Shape;396;p2">
              <a:extLst>
                <a:ext uri="{FF2B5EF4-FFF2-40B4-BE49-F238E27FC236}">
                  <a16:creationId xmlns:a16="http://schemas.microsoft.com/office/drawing/2014/main" id="{53DAC5C7-1258-34D3-69EC-22B1C9454CC6}"/>
                </a:ext>
              </a:extLst>
            </p:cNvPr>
            <p:cNvSpPr txBox="1"/>
            <p:nvPr/>
          </p:nvSpPr>
          <p:spPr>
            <a:xfrm>
              <a:off x="4561290" y="7492925"/>
              <a:ext cx="17655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397;p2">
              <a:extLst>
                <a:ext uri="{FF2B5EF4-FFF2-40B4-BE49-F238E27FC236}">
                  <a16:creationId xmlns:a16="http://schemas.microsoft.com/office/drawing/2014/main" id="{99D9412D-D1BA-FA22-EE5B-220F5D1DFA49}"/>
                </a:ext>
              </a:extLst>
            </p:cNvPr>
            <p:cNvSpPr txBox="1"/>
            <p:nvPr/>
          </p:nvSpPr>
          <p:spPr>
            <a:xfrm>
              <a:off x="5410714" y="7862478"/>
              <a:ext cx="26113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66" name="Google Shape;398;p2">
              <a:extLst>
                <a:ext uri="{FF2B5EF4-FFF2-40B4-BE49-F238E27FC236}">
                  <a16:creationId xmlns:a16="http://schemas.microsoft.com/office/drawing/2014/main" id="{5F0543F6-9F45-71F3-0189-9B559CB3AD74}"/>
                </a:ext>
              </a:extLst>
            </p:cNvPr>
            <p:cNvPicPr preferRelativeResize="0"/>
            <p:nvPr/>
          </p:nvPicPr>
          <p:blipFill rotWithShape="1">
            <a:blip r:embed="rId4">
              <a:alphaModFix/>
            </a:blip>
            <a:srcRect/>
            <a:stretch/>
          </p:blipFill>
          <p:spPr>
            <a:xfrm rot="5400000">
              <a:off x="5278911" y="7210124"/>
              <a:ext cx="122112" cy="1182596"/>
            </a:xfrm>
            <a:prstGeom prst="rect">
              <a:avLst/>
            </a:prstGeom>
            <a:noFill/>
            <a:ln>
              <a:noFill/>
            </a:ln>
          </p:spPr>
        </p:pic>
        <p:sp>
          <p:nvSpPr>
            <p:cNvPr id="867" name="Google Shape;397;p2">
              <a:extLst>
                <a:ext uri="{FF2B5EF4-FFF2-40B4-BE49-F238E27FC236}">
                  <a16:creationId xmlns:a16="http://schemas.microsoft.com/office/drawing/2014/main" id="{968F1F00-765D-29A4-5FC3-63649DEAD8B5}"/>
                </a:ext>
              </a:extLst>
            </p:cNvPr>
            <p:cNvSpPr txBox="1"/>
            <p:nvPr/>
          </p:nvSpPr>
          <p:spPr>
            <a:xfrm>
              <a:off x="5741413" y="786247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15" name="Group 914">
            <a:extLst>
              <a:ext uri="{FF2B5EF4-FFF2-40B4-BE49-F238E27FC236}">
                <a16:creationId xmlns:a16="http://schemas.microsoft.com/office/drawing/2014/main" id="{91376680-CDB1-F571-F375-3576E4882B81}"/>
              </a:ext>
            </a:extLst>
          </p:cNvPr>
          <p:cNvGrpSpPr/>
          <p:nvPr/>
        </p:nvGrpSpPr>
        <p:grpSpPr>
          <a:xfrm>
            <a:off x="260269" y="692705"/>
            <a:ext cx="2654077" cy="2076699"/>
            <a:chOff x="260269" y="692705"/>
            <a:chExt cx="2654077" cy="2076699"/>
          </a:xfrm>
        </p:grpSpPr>
        <p:sp>
          <p:nvSpPr>
            <p:cNvPr id="795" name="TextBox 794">
              <a:extLst>
                <a:ext uri="{FF2B5EF4-FFF2-40B4-BE49-F238E27FC236}">
                  <a16:creationId xmlns:a16="http://schemas.microsoft.com/office/drawing/2014/main" id="{398CEB10-070F-58AB-2414-B85A5E40C09B}"/>
                </a:ext>
              </a:extLst>
            </p:cNvPr>
            <p:cNvSpPr txBox="1"/>
            <p:nvPr/>
          </p:nvSpPr>
          <p:spPr>
            <a:xfrm>
              <a:off x="982607" y="2538572"/>
              <a:ext cx="1365727"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362341" y="693317"/>
              <a:ext cx="232500" cy="1740798"/>
            </a:xfrm>
            <a:prstGeom prst="rect">
              <a:avLst/>
            </a:prstGeom>
            <a:noFill/>
          </p:spPr>
          <p:txBody>
            <a:bodyPr wrap="none" rtlCol="0">
              <a:spAutoFit/>
            </a:bodyPr>
            <a:lstStyle/>
            <a:p>
              <a:pPr>
                <a:lnSpc>
                  <a:spcPts val="2230"/>
                </a:lnSpc>
              </a:pPr>
              <a:r>
                <a:rPr lang="en-US" sz="900" dirty="0"/>
                <a:t>1.0</a:t>
              </a:r>
            </a:p>
            <a:p>
              <a:pPr>
                <a:lnSpc>
                  <a:spcPts val="2230"/>
                </a:lnSpc>
              </a:pPr>
              <a:r>
                <a:rPr lang="en-US" sz="900" dirty="0"/>
                <a:t>0.9</a:t>
              </a:r>
            </a:p>
            <a:p>
              <a:pPr>
                <a:lnSpc>
                  <a:spcPts val="2230"/>
                </a:lnSpc>
              </a:pPr>
              <a:r>
                <a:rPr lang="en-US" sz="900" dirty="0"/>
                <a:t>0.8</a:t>
              </a:r>
            </a:p>
            <a:p>
              <a:pPr>
                <a:lnSpc>
                  <a:spcPts val="2230"/>
                </a:lnSpc>
              </a:pPr>
              <a:r>
                <a:rPr lang="en-US" sz="900" dirty="0"/>
                <a:t>0.7</a:t>
              </a:r>
            </a:p>
            <a:p>
              <a:pPr>
                <a:lnSpc>
                  <a:spcPts val="2230"/>
                </a:lnSpc>
              </a:pPr>
              <a:r>
                <a:rPr lang="en-US" sz="900" dirty="0"/>
                <a:t>0.6</a:t>
              </a:r>
            </a:p>
            <a:p>
              <a:pPr>
                <a:lnSpc>
                  <a:spcPts val="22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623104" y="1576078"/>
              <a:ext cx="1922321" cy="155576"/>
            </a:xfrm>
            <a:prstGeom prst="rect">
              <a:avLst/>
            </a:prstGeom>
            <a:noFill/>
          </p:spPr>
          <p:txBody>
            <a:bodyPr wrap="none" rtlCol="0">
              <a:spAutoFit/>
            </a:bodyPr>
            <a:lstStyle/>
            <a:p>
              <a:r>
                <a:rPr lang="en-US" sz="900" dirty="0"/>
                <a:t>Mean +/ SD Accuracy (k=100 CV)</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37" name="Picture 836" descr="A graph showing the number of predictors&#10;&#10;Description automatically generated">
              <a:extLst>
                <a:ext uri="{FF2B5EF4-FFF2-40B4-BE49-F238E27FC236}">
                  <a16:creationId xmlns:a16="http://schemas.microsoft.com/office/drawing/2014/main" id="{B08D59CA-249C-F4BB-C25E-793E5DC87F0C}"/>
                </a:ext>
              </a:extLst>
            </p:cNvPr>
            <p:cNvPicPr>
              <a:picLocks noChangeAspect="1"/>
            </p:cNvPicPr>
            <p:nvPr/>
          </p:nvPicPr>
          <p:blipFill>
            <a:blip r:embed="rId6"/>
            <a:srcRect l="4997" r="11696" b="9478"/>
            <a:stretch/>
          </p:blipFill>
          <p:spPr>
            <a:xfrm>
              <a:off x="644399" y="808458"/>
              <a:ext cx="1962816" cy="1582249"/>
            </a:xfrm>
            <a:prstGeom prst="rect">
              <a:avLst/>
            </a:prstGeom>
          </p:spPr>
        </p:pic>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5162347"/>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5164736"/>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59"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2" y="4486627"/>
                <a:ext cx="91441"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662116"/>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025" name="Group 1024">
            <a:extLst>
              <a:ext uri="{FF2B5EF4-FFF2-40B4-BE49-F238E27FC236}">
                <a16:creationId xmlns:a16="http://schemas.microsoft.com/office/drawing/2014/main" id="{661CA404-D576-C955-13C5-DC5F35A3E4D1}"/>
              </a:ext>
            </a:extLst>
          </p:cNvPr>
          <p:cNvGrpSpPr/>
          <p:nvPr/>
        </p:nvGrpSpPr>
        <p:grpSpPr>
          <a:xfrm>
            <a:off x="4592531" y="2414649"/>
            <a:ext cx="1290388" cy="484026"/>
            <a:chOff x="3731139" y="2361640"/>
            <a:chExt cx="1290388" cy="484026"/>
          </a:xfrm>
        </p:grpSpPr>
        <p:sp>
          <p:nvSpPr>
            <p:cNvPr id="987" name="Google Shape;394;p2">
              <a:extLst>
                <a:ext uri="{FF2B5EF4-FFF2-40B4-BE49-F238E27FC236}">
                  <a16:creationId xmlns:a16="http://schemas.microsoft.com/office/drawing/2014/main" id="{32B7F443-4985-B341-78C4-0F22EF2DA51D}"/>
                </a:ext>
              </a:extLst>
            </p:cNvPr>
            <p:cNvSpPr txBox="1"/>
            <p:nvPr/>
          </p:nvSpPr>
          <p:spPr>
            <a:xfrm>
              <a:off x="3933781" y="2645652"/>
              <a:ext cx="33956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8" name="Google Shape;395;p2">
              <a:extLst>
                <a:ext uri="{FF2B5EF4-FFF2-40B4-BE49-F238E27FC236}">
                  <a16:creationId xmlns:a16="http://schemas.microsoft.com/office/drawing/2014/main" id="{5970ECE8-B0D7-C658-D6B6-3FFE9562EA3C}"/>
                </a:ext>
              </a:extLst>
            </p:cNvPr>
            <p:cNvSpPr txBox="1"/>
            <p:nvPr/>
          </p:nvSpPr>
          <p:spPr>
            <a:xfrm>
              <a:off x="3731139" y="2645652"/>
              <a:ext cx="19478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9" name="Google Shape;396;p2">
              <a:extLst>
                <a:ext uri="{FF2B5EF4-FFF2-40B4-BE49-F238E27FC236}">
                  <a16:creationId xmlns:a16="http://schemas.microsoft.com/office/drawing/2014/main" id="{2D0ED934-F98F-0E43-9D97-4560A5576B10}"/>
                </a:ext>
              </a:extLst>
            </p:cNvPr>
            <p:cNvSpPr txBox="1"/>
            <p:nvPr/>
          </p:nvSpPr>
          <p:spPr>
            <a:xfrm>
              <a:off x="3793253" y="2361640"/>
              <a:ext cx="122827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0" name="Google Shape;397;p2">
              <a:extLst>
                <a:ext uri="{FF2B5EF4-FFF2-40B4-BE49-F238E27FC236}">
                  <a16:creationId xmlns:a16="http://schemas.microsoft.com/office/drawing/2014/main" id="{946FFBFF-4F84-1D33-BED5-481A25F76D9A}"/>
                </a:ext>
              </a:extLst>
            </p:cNvPr>
            <p:cNvSpPr txBox="1"/>
            <p:nvPr/>
          </p:nvSpPr>
          <p:spPr>
            <a:xfrm>
              <a:off x="4397680"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0.3</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91" name="Google Shape;398;p2">
              <a:extLst>
                <a:ext uri="{FF2B5EF4-FFF2-40B4-BE49-F238E27FC236}">
                  <a16:creationId xmlns:a16="http://schemas.microsoft.com/office/drawing/2014/main" id="{6572458A-6FE3-50FF-1168-837DC30D54A8}"/>
                </a:ext>
              </a:extLst>
            </p:cNvPr>
            <p:cNvPicPr preferRelativeResize="0"/>
            <p:nvPr/>
          </p:nvPicPr>
          <p:blipFill rotWithShape="1">
            <a:blip r:embed="rId4">
              <a:alphaModFix/>
            </a:blip>
            <a:srcRect/>
            <a:stretch/>
          </p:blipFill>
          <p:spPr>
            <a:xfrm rot="5400000">
              <a:off x="4329149" y="2094615"/>
              <a:ext cx="109728" cy="1021627"/>
            </a:xfrm>
            <a:prstGeom prst="rect">
              <a:avLst/>
            </a:prstGeom>
            <a:noFill/>
            <a:ln>
              <a:noFill/>
            </a:ln>
          </p:spPr>
        </p:pic>
        <p:sp>
          <p:nvSpPr>
            <p:cNvPr id="992" name="Google Shape;397;p2">
              <a:extLst>
                <a:ext uri="{FF2B5EF4-FFF2-40B4-BE49-F238E27FC236}">
                  <a16:creationId xmlns:a16="http://schemas.microsoft.com/office/drawing/2014/main" id="{0E69EC03-52CB-EE98-2A2E-14F27FB35DF3}"/>
                </a:ext>
              </a:extLst>
            </p:cNvPr>
            <p:cNvSpPr txBox="1"/>
            <p:nvPr/>
          </p:nvSpPr>
          <p:spPr>
            <a:xfrm>
              <a:off x="4622858"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3" name="Google Shape;397;p2">
              <a:extLst>
                <a:ext uri="{FF2B5EF4-FFF2-40B4-BE49-F238E27FC236}">
                  <a16:creationId xmlns:a16="http://schemas.microsoft.com/office/drawing/2014/main" id="{213FCF93-E164-C09E-EE81-79BAFFAFD3EB}"/>
                </a:ext>
              </a:extLst>
            </p:cNvPr>
            <p:cNvSpPr txBox="1"/>
            <p:nvPr/>
          </p:nvSpPr>
          <p:spPr>
            <a:xfrm>
              <a:off x="4161799" y="2645652"/>
              <a:ext cx="34119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4" name="Group 1023">
            <a:extLst>
              <a:ext uri="{FF2B5EF4-FFF2-40B4-BE49-F238E27FC236}">
                <a16:creationId xmlns:a16="http://schemas.microsoft.com/office/drawing/2014/main" id="{5B057677-83CA-D83F-08A4-09CAA70F2B8A}"/>
              </a:ext>
            </a:extLst>
          </p:cNvPr>
          <p:cNvGrpSpPr/>
          <p:nvPr/>
        </p:nvGrpSpPr>
        <p:grpSpPr>
          <a:xfrm>
            <a:off x="3101615" y="727257"/>
            <a:ext cx="4536719" cy="1730841"/>
            <a:chOff x="3101615" y="727257"/>
            <a:chExt cx="4091359" cy="1730841"/>
          </a:xfrm>
        </p:grpSpPr>
        <p:pic>
          <p:nvPicPr>
            <p:cNvPr id="976" name="Picture 975" descr="A screenshot of a computer screen&#10;&#10;Description automatically generated">
              <a:extLst>
                <a:ext uri="{FF2B5EF4-FFF2-40B4-BE49-F238E27FC236}">
                  <a16:creationId xmlns:a16="http://schemas.microsoft.com/office/drawing/2014/main" id="{6CFA4395-0084-8C63-FF27-B91A07C2D0DA}"/>
                </a:ext>
              </a:extLst>
            </p:cNvPr>
            <p:cNvPicPr>
              <a:picLocks noChangeAspect="1"/>
            </p:cNvPicPr>
            <p:nvPr/>
          </p:nvPicPr>
          <p:blipFill>
            <a:blip r:embed="rId10"/>
            <a:srcRect l="6281" r="48277" b="13702"/>
            <a:stretch/>
          </p:blipFill>
          <p:spPr>
            <a:xfrm rot="16200000">
              <a:off x="4299789" y="-438503"/>
              <a:ext cx="1051741" cy="3448090"/>
            </a:xfrm>
            <a:prstGeom prst="rect">
              <a:avLst/>
            </a:prstGeom>
          </p:spPr>
        </p:pic>
        <p:sp>
          <p:nvSpPr>
            <p:cNvPr id="977" name="TextBox 976">
              <a:extLst>
                <a:ext uri="{FF2B5EF4-FFF2-40B4-BE49-F238E27FC236}">
                  <a16:creationId xmlns:a16="http://schemas.microsoft.com/office/drawing/2014/main" id="{632A7545-5524-CF40-F533-7B20E5448491}"/>
                </a:ext>
              </a:extLst>
            </p:cNvPr>
            <p:cNvSpPr txBox="1"/>
            <p:nvPr/>
          </p:nvSpPr>
          <p:spPr>
            <a:xfrm rot="16200000">
              <a:off x="4910073" y="449696"/>
              <a:ext cx="692817" cy="3323987"/>
            </a:xfrm>
            <a:prstGeom prst="rect">
              <a:avLst/>
            </a:prstGeom>
            <a:noFill/>
          </p:spPr>
          <p:txBody>
            <a:bodyPr wrap="none" rtlCol="0">
              <a:spAutoFit/>
            </a:bodyPr>
            <a:lstStyle/>
            <a:p>
              <a:pPr algn="r"/>
              <a:r>
                <a:rPr lang="en-US" sz="700" i="1" dirty="0">
                  <a:solidFill>
                    <a:schemeClr val="tx1"/>
                  </a:solidFill>
                </a:rPr>
                <a:t>MMP23B</a:t>
              </a:r>
            </a:p>
            <a:p>
              <a:pPr algn="r"/>
              <a:r>
                <a:rPr lang="en-US" sz="700" i="1" dirty="0">
                  <a:solidFill>
                    <a:schemeClr val="tx1"/>
                  </a:solidFill>
                </a:rPr>
                <a:t>XCL2</a:t>
              </a:r>
            </a:p>
            <a:p>
              <a:pPr algn="r"/>
              <a:r>
                <a:rPr lang="en-US" sz="700" i="1" dirty="0">
                  <a:solidFill>
                    <a:schemeClr val="tx1"/>
                  </a:solidFill>
                </a:rPr>
                <a:t>CCL4</a:t>
              </a:r>
            </a:p>
            <a:p>
              <a:pPr algn="r"/>
              <a:r>
                <a:rPr lang="en-US" sz="700" i="1" dirty="0">
                  <a:solidFill>
                    <a:schemeClr val="tx1"/>
                  </a:solidFill>
                </a:rPr>
                <a:t>IFNL1</a:t>
              </a:r>
            </a:p>
            <a:p>
              <a:pPr algn="r"/>
              <a:r>
                <a:rPr lang="en-US" sz="700" i="1" dirty="0">
                  <a:solidFill>
                    <a:schemeClr val="tx1"/>
                  </a:solidFill>
                </a:rPr>
                <a:t>PDGFD</a:t>
              </a:r>
            </a:p>
            <a:p>
              <a:pPr algn="r"/>
              <a:r>
                <a:rPr lang="en-US" sz="700" i="1" dirty="0">
                  <a:solidFill>
                    <a:schemeClr val="tx1"/>
                  </a:solidFill>
                </a:rPr>
                <a:t>IL12A</a:t>
              </a:r>
            </a:p>
            <a:p>
              <a:pPr algn="r"/>
              <a:r>
                <a:rPr lang="en-US" sz="700" i="1" dirty="0">
                  <a:solidFill>
                    <a:schemeClr val="tx1"/>
                  </a:solidFill>
                </a:rPr>
                <a:t>CCL4L2</a:t>
              </a:r>
            </a:p>
            <a:p>
              <a:pPr algn="r"/>
              <a:r>
                <a:rPr lang="en-US" sz="700" i="1" dirty="0">
                  <a:solidFill>
                    <a:schemeClr val="tx1"/>
                  </a:solidFill>
                </a:rPr>
                <a:t>ADAMTS10</a:t>
              </a:r>
            </a:p>
            <a:p>
              <a:pPr algn="r"/>
              <a:r>
                <a:rPr lang="en-US" sz="700" i="1" dirty="0">
                  <a:solidFill>
                    <a:schemeClr val="tx1"/>
                  </a:solidFill>
                </a:rPr>
                <a:t>IL15</a:t>
              </a:r>
            </a:p>
            <a:p>
              <a:pPr algn="r"/>
              <a:r>
                <a:rPr lang="en-US" sz="700" i="1" dirty="0">
                  <a:solidFill>
                    <a:schemeClr val="tx1"/>
                  </a:solidFill>
                </a:rPr>
                <a:t>CCL3</a:t>
              </a:r>
            </a:p>
            <a:p>
              <a:pPr algn="r"/>
              <a:r>
                <a:rPr lang="en-US" sz="700" i="1" dirty="0">
                  <a:solidFill>
                    <a:schemeClr val="tx1"/>
                  </a:solidFill>
                </a:rPr>
                <a:t>MMP24OS</a:t>
              </a:r>
            </a:p>
            <a:p>
              <a:pPr algn="r"/>
              <a:r>
                <a:rPr lang="en-US" sz="700" i="1" dirty="0">
                  <a:solidFill>
                    <a:schemeClr val="tx1"/>
                  </a:solidFill>
                </a:rPr>
                <a:t>IFNG</a:t>
              </a:r>
            </a:p>
            <a:p>
              <a:pPr algn="r"/>
              <a:r>
                <a:rPr lang="en-US" sz="700" b="1" i="1" dirty="0">
                  <a:solidFill>
                    <a:schemeClr val="tx1"/>
                  </a:solidFill>
                </a:rPr>
                <a:t>TGFB1</a:t>
              </a:r>
            </a:p>
            <a:p>
              <a:pPr algn="r"/>
              <a:r>
                <a:rPr lang="en-US" sz="700" i="1" dirty="0">
                  <a:solidFill>
                    <a:schemeClr val="tx1"/>
                  </a:solidFill>
                </a:rPr>
                <a:t>MMP25-AS1</a:t>
              </a:r>
            </a:p>
            <a:p>
              <a:pPr algn="r"/>
              <a:r>
                <a:rPr lang="en-US" sz="700" i="1" dirty="0">
                  <a:solidFill>
                    <a:schemeClr val="tx1"/>
                  </a:solidFill>
                </a:rPr>
                <a:t>CCL5</a:t>
              </a:r>
            </a:p>
            <a:p>
              <a:pPr algn="r"/>
              <a:r>
                <a:rPr lang="en-US" sz="700" b="1" i="1" dirty="0">
                  <a:solidFill>
                    <a:schemeClr val="tx1"/>
                  </a:solidFill>
                </a:rPr>
                <a:t>TNFAIP1</a:t>
              </a:r>
            </a:p>
            <a:p>
              <a:pPr algn="r"/>
              <a:r>
                <a:rPr lang="en-US" sz="700" i="1" dirty="0">
                  <a:solidFill>
                    <a:schemeClr val="tx1"/>
                  </a:solidFill>
                </a:rPr>
                <a:t>TNFSF9</a:t>
              </a:r>
            </a:p>
            <a:p>
              <a:pPr algn="r"/>
              <a:r>
                <a:rPr lang="en-US" sz="700" i="1" dirty="0">
                  <a:solidFill>
                    <a:schemeClr val="tx1"/>
                  </a:solidFill>
                </a:rPr>
                <a:t>ADAMTS17</a:t>
              </a:r>
            </a:p>
            <a:p>
              <a:pPr algn="r"/>
              <a:r>
                <a:rPr lang="en-US" sz="700" b="1" i="1" dirty="0">
                  <a:solidFill>
                    <a:schemeClr val="tx1"/>
                  </a:solidFill>
                </a:rPr>
                <a:t>NOTCH1</a:t>
              </a:r>
            </a:p>
            <a:p>
              <a:pPr algn="r"/>
              <a:r>
                <a:rPr lang="en-US" sz="700" i="1" dirty="0">
                  <a:solidFill>
                    <a:schemeClr val="tx1"/>
                  </a:solidFill>
                </a:rPr>
                <a:t>NOTCH2</a:t>
              </a:r>
            </a:p>
            <a:p>
              <a:pPr algn="r"/>
              <a:r>
                <a:rPr lang="en-US" sz="700" b="1" i="1" dirty="0">
                  <a:solidFill>
                    <a:schemeClr val="tx1"/>
                  </a:solidFill>
                </a:rPr>
                <a:t>ADAMTSL4</a:t>
              </a:r>
            </a:p>
            <a:p>
              <a:pPr algn="r"/>
              <a:r>
                <a:rPr lang="en-US" sz="700" i="1" dirty="0">
                  <a:solidFill>
                    <a:schemeClr val="tx1"/>
                  </a:solidFill>
                </a:rPr>
                <a:t>CXCL16</a:t>
              </a:r>
            </a:p>
            <a:p>
              <a:pPr algn="r"/>
              <a:r>
                <a:rPr lang="en-US" sz="700" b="1" i="1" dirty="0">
                  <a:solidFill>
                    <a:schemeClr val="tx1"/>
                  </a:solidFill>
                </a:rPr>
                <a:t>CCL20</a:t>
              </a:r>
            </a:p>
            <a:p>
              <a:pPr algn="r"/>
              <a:r>
                <a:rPr lang="en-US" sz="700" i="1" dirty="0">
                  <a:solidFill>
                    <a:schemeClr val="tx1"/>
                  </a:solidFill>
                </a:rPr>
                <a:t>TNFSF14</a:t>
              </a:r>
            </a:p>
            <a:p>
              <a:pPr algn="r"/>
              <a:r>
                <a:rPr lang="en-US" sz="700" i="1" dirty="0">
                  <a:solidFill>
                    <a:schemeClr val="tx1"/>
                  </a:solidFill>
                </a:rPr>
                <a:t>IMMP1L</a:t>
              </a:r>
            </a:p>
            <a:p>
              <a:pPr algn="r"/>
              <a:r>
                <a:rPr lang="en-US" sz="700" i="1" dirty="0">
                  <a:solidFill>
                    <a:schemeClr val="tx1"/>
                  </a:solidFill>
                </a:rPr>
                <a:t>TGFA</a:t>
              </a:r>
            </a:p>
            <a:p>
              <a:pPr algn="r"/>
              <a:r>
                <a:rPr lang="en-US" sz="700" i="1" dirty="0">
                  <a:solidFill>
                    <a:schemeClr val="tx1"/>
                  </a:solidFill>
                </a:rPr>
                <a:t>TNFAIP8L2</a:t>
              </a:r>
            </a:p>
            <a:p>
              <a:pPr algn="r"/>
              <a:r>
                <a:rPr lang="en-US" sz="700" i="1" dirty="0">
                  <a:solidFill>
                    <a:schemeClr val="tx1"/>
                  </a:solidFill>
                </a:rPr>
                <a:t>IL18BP</a:t>
              </a:r>
            </a:p>
            <a:p>
              <a:pPr algn="r"/>
              <a:r>
                <a:rPr lang="en-US" sz="700" i="1" dirty="0">
                  <a:solidFill>
                    <a:schemeClr val="tx1"/>
                  </a:solidFill>
                </a:rPr>
                <a:t>XCL1</a:t>
              </a:r>
            </a:p>
            <a:p>
              <a:pPr algn="r"/>
              <a:r>
                <a:rPr lang="en-US" sz="700" i="1" dirty="0">
                  <a:solidFill>
                    <a:schemeClr val="tx1"/>
                  </a:solidFill>
                </a:rPr>
                <a:t>ADAMTS1</a:t>
              </a:r>
            </a:p>
          </p:txBody>
        </p:sp>
        <p:grpSp>
          <p:nvGrpSpPr>
            <p:cNvPr id="978" name="Group 977">
              <a:extLst>
                <a:ext uri="{FF2B5EF4-FFF2-40B4-BE49-F238E27FC236}">
                  <a16:creationId xmlns:a16="http://schemas.microsoft.com/office/drawing/2014/main" id="{F7811CB9-4926-837E-67F4-C88FC51979F6}"/>
                </a:ext>
              </a:extLst>
            </p:cNvPr>
            <p:cNvGrpSpPr/>
            <p:nvPr/>
          </p:nvGrpSpPr>
          <p:grpSpPr>
            <a:xfrm>
              <a:off x="6496950" y="727257"/>
              <a:ext cx="696024" cy="1101653"/>
              <a:chOff x="4501921" y="5779861"/>
              <a:chExt cx="879785" cy="1101653"/>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79785" cy="200055"/>
              </a:xfrm>
              <a:prstGeom prst="rect">
                <a:avLst/>
              </a:prstGeom>
              <a:noFill/>
            </p:spPr>
            <p:txBody>
              <a:bodyPr wrap="none" rtlCol="0">
                <a:spAutoFit/>
              </a:bodyPr>
              <a:lstStyle/>
              <a:p>
                <a:r>
                  <a:rPr lang="en-US" sz="7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79785" cy="200055"/>
              </a:xfrm>
              <a:prstGeom prst="rect">
                <a:avLst/>
              </a:prstGeom>
              <a:noFill/>
            </p:spPr>
            <p:txBody>
              <a:bodyPr wrap="none" rtlCol="0">
                <a:spAutoFit/>
              </a:bodyPr>
              <a:lstStyle/>
              <a:p>
                <a:r>
                  <a:rPr lang="en-US" sz="7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9845" cy="200055"/>
              </a:xfrm>
              <a:prstGeom prst="rect">
                <a:avLst/>
              </a:prstGeom>
              <a:noFill/>
            </p:spPr>
            <p:txBody>
              <a:bodyPr wrap="none" rtlCol="0">
                <a:spAutoFit/>
              </a:bodyPr>
              <a:lstStyle/>
              <a:p>
                <a:r>
                  <a:rPr lang="en-US" sz="7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35924" cy="200055"/>
              </a:xfrm>
              <a:prstGeom prst="rect">
                <a:avLst/>
              </a:prstGeom>
              <a:noFill/>
            </p:spPr>
            <p:txBody>
              <a:bodyPr wrap="none" rtlCol="0">
                <a:spAutoFit/>
              </a:bodyPr>
              <a:lstStyle/>
              <a:p>
                <a:r>
                  <a:rPr lang="en-US" sz="7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89441" cy="200055"/>
              </a:xfrm>
              <a:prstGeom prst="rect">
                <a:avLst/>
              </a:prstGeom>
              <a:noFill/>
            </p:spPr>
            <p:txBody>
              <a:bodyPr wrap="none" rtlCol="0">
                <a:spAutoFit/>
              </a:bodyPr>
              <a:lstStyle/>
              <a:p>
                <a:r>
                  <a:rPr lang="en-US" sz="7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508986" cy="200055"/>
              </a:xfrm>
              <a:prstGeom prst="rect">
                <a:avLst/>
              </a:prstGeom>
              <a:noFill/>
            </p:spPr>
            <p:txBody>
              <a:bodyPr wrap="none" rtlCol="0">
                <a:spAutoFit/>
              </a:bodyPr>
              <a:lstStyle/>
              <a:p>
                <a:r>
                  <a:rPr lang="en-US" sz="7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82527" cy="200055"/>
              </a:xfrm>
              <a:prstGeom prst="rect">
                <a:avLst/>
              </a:prstGeom>
              <a:noFill/>
            </p:spPr>
            <p:txBody>
              <a:bodyPr wrap="none" rtlCol="0">
                <a:spAutoFit/>
              </a:bodyPr>
              <a:lstStyle/>
              <a:p>
                <a:r>
                  <a:rPr lang="en-US" sz="7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66437" cy="200055"/>
              </a:xfrm>
              <a:prstGeom prst="rect">
                <a:avLst/>
              </a:prstGeom>
              <a:noFill/>
            </p:spPr>
            <p:txBody>
              <a:bodyPr wrap="none" rtlCol="0">
                <a:spAutoFit/>
              </a:bodyPr>
              <a:lstStyle/>
              <a:p>
                <a:r>
                  <a:rPr lang="en-US" sz="700" dirty="0"/>
                  <a:t>Treg</a:t>
                </a:r>
              </a:p>
            </p:txBody>
          </p:sp>
        </p:grpSp>
      </p:gr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373343"/>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629289"/>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1"/>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1"/>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84973" y="3465098"/>
            <a:ext cx="5172580" cy="1455143"/>
            <a:chOff x="422996" y="3459688"/>
            <a:chExt cx="5172580" cy="1455143"/>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pic>
          <p:nvPicPr>
            <p:cNvPr id="782" name="Picture 781" descr="A grid of squares with different colored squares&#10;&#10;Description automatically generated with medium confidence">
              <a:extLst>
                <a:ext uri="{FF2B5EF4-FFF2-40B4-BE49-F238E27FC236}">
                  <a16:creationId xmlns:a16="http://schemas.microsoft.com/office/drawing/2014/main" id="{5524944E-F555-189A-F394-8452DAC85B70}"/>
                </a:ext>
              </a:extLst>
            </p:cNvPr>
            <p:cNvPicPr>
              <a:picLocks noChangeAspect="1"/>
            </p:cNvPicPr>
            <p:nvPr/>
          </p:nvPicPr>
          <p:blipFill>
            <a:blip r:embed="rId12"/>
            <a:srcRect t="12786" r="56004" b="26366"/>
            <a:stretch/>
          </p:blipFill>
          <p:spPr>
            <a:xfrm>
              <a:off x="422996" y="3459688"/>
              <a:ext cx="4384614" cy="1149484"/>
            </a:xfrm>
            <a:prstGeom prst="rect">
              <a:avLst/>
            </a:prstGeom>
          </p:spPr>
        </p:pic>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3"/>
          <a:srcRect l="46716" t="23755" r="18102" b="17418"/>
          <a:stretch/>
        </p:blipFill>
        <p:spPr>
          <a:xfrm>
            <a:off x="3017732" y="7808124"/>
            <a:ext cx="1675485" cy="1821937"/>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23" name="Group 22">
            <a:extLst>
              <a:ext uri="{FF2B5EF4-FFF2-40B4-BE49-F238E27FC236}">
                <a16:creationId xmlns:a16="http://schemas.microsoft.com/office/drawing/2014/main" id="{5CB7ECBB-8DAE-4449-EE04-E0B8531E4521}"/>
              </a:ext>
            </a:extLst>
          </p:cNvPr>
          <p:cNvGrpSpPr/>
          <p:nvPr/>
        </p:nvGrpSpPr>
        <p:grpSpPr>
          <a:xfrm>
            <a:off x="3888019" y="943858"/>
            <a:ext cx="660539" cy="2786400"/>
            <a:chOff x="3937296" y="852922"/>
            <a:chExt cx="660539" cy="2786400"/>
          </a:xfrm>
        </p:grpSpPr>
        <p:grpSp>
          <p:nvGrpSpPr>
            <p:cNvPr id="475" name="Group 474">
              <a:extLst>
                <a:ext uri="{FF2B5EF4-FFF2-40B4-BE49-F238E27FC236}">
                  <a16:creationId xmlns:a16="http://schemas.microsoft.com/office/drawing/2014/main" id="{C3D97369-0A71-1C9B-619A-A87DE3DBC2BC}"/>
                </a:ext>
              </a:extLst>
            </p:cNvPr>
            <p:cNvGrpSpPr/>
            <p:nvPr/>
          </p:nvGrpSpPr>
          <p:grpSpPr>
            <a:xfrm>
              <a:off x="3937296" y="852922"/>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44256" y="1498168"/>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53781" y="2181261"/>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56956" y="2887704"/>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44256" y="3423878"/>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66310" y="3894803"/>
                <a:ext cx="41830"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2" name="Group 21">
            <a:extLst>
              <a:ext uri="{FF2B5EF4-FFF2-40B4-BE49-F238E27FC236}">
                <a16:creationId xmlns:a16="http://schemas.microsoft.com/office/drawing/2014/main" id="{171246DF-AACA-26E8-F8A8-3F41953E44A8}"/>
              </a:ext>
            </a:extLst>
          </p:cNvPr>
          <p:cNvGrpSpPr/>
          <p:nvPr/>
        </p:nvGrpSpPr>
        <p:grpSpPr>
          <a:xfrm>
            <a:off x="452964" y="645085"/>
            <a:ext cx="3815781" cy="4465602"/>
            <a:chOff x="264277" y="569305"/>
            <a:chExt cx="3815781" cy="4465602"/>
          </a:xfrm>
        </p:grpSpPr>
        <p:grpSp>
          <p:nvGrpSpPr>
            <p:cNvPr id="20" name="Group 19">
              <a:extLst>
                <a:ext uri="{FF2B5EF4-FFF2-40B4-BE49-F238E27FC236}">
                  <a16:creationId xmlns:a16="http://schemas.microsoft.com/office/drawing/2014/main" id="{FCA1A95F-6FF3-CE64-9C0F-CFBB0001472C}"/>
                </a:ext>
              </a:extLst>
            </p:cNvPr>
            <p:cNvGrpSpPr/>
            <p:nvPr/>
          </p:nvGrpSpPr>
          <p:grpSpPr>
            <a:xfrm>
              <a:off x="264277" y="732093"/>
              <a:ext cx="3815781" cy="3772726"/>
              <a:chOff x="471025" y="735327"/>
              <a:chExt cx="3815781" cy="3772726"/>
            </a:xfrm>
          </p:grpSpPr>
          <p:pic>
            <p:nvPicPr>
              <p:cNvPr id="18" name="Picture 17">
                <a:extLst>
                  <a:ext uri="{FF2B5EF4-FFF2-40B4-BE49-F238E27FC236}">
                    <a16:creationId xmlns:a16="http://schemas.microsoft.com/office/drawing/2014/main" id="{582A2FD7-A6BC-28D4-0BE6-5FACF59E5039}"/>
                  </a:ext>
                </a:extLst>
              </p:cNvPr>
              <p:cNvPicPr>
                <a:picLocks noChangeAspect="1"/>
              </p:cNvPicPr>
              <p:nvPr/>
            </p:nvPicPr>
            <p:blipFill>
              <a:blip r:embed="rId4"/>
              <a:srcRect t="9046" r="25616"/>
              <a:stretch/>
            </p:blipFill>
            <p:spPr>
              <a:xfrm>
                <a:off x="471026" y="855835"/>
                <a:ext cx="3458797" cy="3652218"/>
              </a:xfrm>
              <a:prstGeom prst="rect">
                <a:avLst/>
              </a:prstGeom>
            </p:spPr>
          </p:pic>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71025" y="735327"/>
                <a:ext cx="3815781" cy="96690"/>
              </a:xfrm>
              <a:prstGeom prst="rect">
                <a:avLst/>
              </a:prstGeom>
            </p:spPr>
          </p:pic>
        </p:grpSp>
        <p:grpSp>
          <p:nvGrpSpPr>
            <p:cNvPr id="353" name="Google Shape;353;p2"/>
            <p:cNvGrpSpPr/>
            <p:nvPr/>
          </p:nvGrpSpPr>
          <p:grpSpPr>
            <a:xfrm>
              <a:off x="1607141" y="4490747"/>
              <a:ext cx="1697281" cy="514636"/>
              <a:chOff x="5592349" y="1459583"/>
              <a:chExt cx="1697281" cy="514636"/>
            </a:xfrm>
          </p:grpSpPr>
          <p:sp>
            <p:nvSpPr>
              <p:cNvPr id="354" name="Google Shape;354;p2"/>
              <p:cNvSpPr txBox="1"/>
              <p:nvPr/>
            </p:nvSpPr>
            <p:spPr>
              <a:xfrm>
                <a:off x="5592349"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594232" y="1459583"/>
                <a:ext cx="163161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466318" y="450481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494840" y="449729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432713" y="56930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105763" y="457658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182124" y="4530301"/>
              <a:ext cx="793769" cy="215444"/>
            </a:xfrm>
            <a:prstGeom prst="rect">
              <a:avLst/>
            </a:prstGeom>
            <a:noFill/>
          </p:spPr>
          <p:txBody>
            <a:bodyPr wrap="square">
              <a:spAutoFit/>
            </a:bodyPr>
            <a:lstStyle/>
            <a:p>
              <a:r>
                <a:rPr lang="en-US" sz="800" dirty="0"/>
                <a:t>Cluster 2 </a:t>
              </a:r>
            </a:p>
          </p:txBody>
        </p:sp>
      </p:grpSp>
      <p:grpSp>
        <p:nvGrpSpPr>
          <p:cNvPr id="8" name="Group 7">
            <a:extLst>
              <a:ext uri="{FF2B5EF4-FFF2-40B4-BE49-F238E27FC236}">
                <a16:creationId xmlns:a16="http://schemas.microsoft.com/office/drawing/2014/main" id="{ACCA633A-987A-5427-750C-837E48B6E3D2}"/>
              </a:ext>
            </a:extLst>
          </p:cNvPr>
          <p:cNvGrpSpPr/>
          <p:nvPr/>
        </p:nvGrpSpPr>
        <p:grpSpPr>
          <a:xfrm>
            <a:off x="436904" y="5421720"/>
            <a:ext cx="3230571" cy="1953663"/>
            <a:chOff x="436904" y="5421720"/>
            <a:chExt cx="3230571"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6">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pic>
          <p:nvPicPr>
            <p:cNvPr id="3" name="Picture 2" descr="A close-up of a chart&#10;&#10;Description automatically generated">
              <a:extLst>
                <a:ext uri="{FF2B5EF4-FFF2-40B4-BE49-F238E27FC236}">
                  <a16:creationId xmlns:a16="http://schemas.microsoft.com/office/drawing/2014/main" id="{63046AAA-23AC-A10B-24E8-5FFAA720CA0E}"/>
                </a:ext>
              </a:extLst>
            </p:cNvPr>
            <p:cNvPicPr>
              <a:picLocks noChangeAspect="1"/>
            </p:cNvPicPr>
            <p:nvPr/>
          </p:nvPicPr>
          <p:blipFill>
            <a:blip r:embed="rId7"/>
            <a:srcRect r="27529" b="48851"/>
            <a:stretch/>
          </p:blipFill>
          <p:spPr>
            <a:xfrm>
              <a:off x="436904" y="5450925"/>
              <a:ext cx="2110968" cy="1072864"/>
            </a:xfrm>
            <a:prstGeom prst="rect">
              <a:avLst/>
            </a:prstGeom>
          </p:spPr>
        </p:pic>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pic>
          <p:nvPicPr>
            <p:cNvPr id="5" name="Picture 4" descr="A graph of different colored bars&#10;&#10;Description automatically generated">
              <a:extLst>
                <a:ext uri="{FF2B5EF4-FFF2-40B4-BE49-F238E27FC236}">
                  <a16:creationId xmlns:a16="http://schemas.microsoft.com/office/drawing/2014/main" id="{DCB0534A-6C08-1274-2BEF-EF09A6D98830}"/>
                </a:ext>
              </a:extLst>
            </p:cNvPr>
            <p:cNvPicPr>
              <a:picLocks noChangeAspect="1"/>
            </p:cNvPicPr>
            <p:nvPr/>
          </p:nvPicPr>
          <p:blipFill>
            <a:blip r:embed="rId9"/>
            <a:srcRect l="10607" t="1862" r="21830" b="39205"/>
            <a:stretch/>
          </p:blipFill>
          <p:spPr>
            <a:xfrm>
              <a:off x="4661337" y="5394255"/>
              <a:ext cx="1798078" cy="1570809"/>
            </a:xfrm>
            <a:prstGeom prst="rect">
              <a:avLst/>
            </a:prstGeom>
          </p:spPr>
        </p:pic>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33715" cy="3575019"/>
            <a:chOff x="731394" y="1326713"/>
            <a:chExt cx="3618102"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798461" y="2870322"/>
              <a:ext cx="680048"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478509"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53439" y="4456029"/>
              <a:ext cx="296057"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3"/>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86" name="Picture 385">
            <a:extLst>
              <a:ext uri="{FF2B5EF4-FFF2-40B4-BE49-F238E27FC236}">
                <a16:creationId xmlns:a16="http://schemas.microsoft.com/office/drawing/2014/main" id="{2B48EB02-C952-7039-FCB5-E547BE7C32DD}"/>
              </a:ext>
            </a:extLst>
          </p:cNvPr>
          <p:cNvPicPr>
            <a:picLocks noChangeAspect="1"/>
          </p:cNvPicPr>
          <p:nvPr/>
        </p:nvPicPr>
        <p:blipFill>
          <a:blip r:embed="rId3"/>
          <a:srcRect l="13513" t="35837" r="20341" b="25229"/>
          <a:stretch/>
        </p:blipFill>
        <p:spPr>
          <a:xfrm>
            <a:off x="914495" y="788745"/>
            <a:ext cx="6281114" cy="1052658"/>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4580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4541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4444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4405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9" name="Group 388">
            <a:extLst>
              <a:ext uri="{FF2B5EF4-FFF2-40B4-BE49-F238E27FC236}">
                <a16:creationId xmlns:a16="http://schemas.microsoft.com/office/drawing/2014/main" id="{989276C2-B569-E3F5-BF14-CEB3CFEF2FC7}"/>
              </a:ext>
            </a:extLst>
          </p:cNvPr>
          <p:cNvGrpSpPr/>
          <p:nvPr/>
        </p:nvGrpSpPr>
        <p:grpSpPr>
          <a:xfrm>
            <a:off x="2323420" y="1904860"/>
            <a:ext cx="1697281" cy="595324"/>
            <a:chOff x="5681014" y="2112737"/>
            <a:chExt cx="1697281" cy="595324"/>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681014"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692960" y="2112737"/>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6" name="Google Shape;359;p2">
              <a:extLst>
                <a:ext uri="{FF2B5EF4-FFF2-40B4-BE49-F238E27FC236}">
                  <a16:creationId xmlns:a16="http://schemas.microsoft.com/office/drawing/2014/main" id="{EBB10C0C-F664-E433-880C-4B29BB7F5681}"/>
                </a:ext>
              </a:extLst>
            </p:cNvPr>
            <p:cNvPicPr preferRelativeResize="0"/>
            <p:nvPr/>
          </p:nvPicPr>
          <p:blipFill rotWithShape="1">
            <a:blip r:embed="rId4">
              <a:alphaModFix/>
            </a:blip>
            <a:srcRect l="14942"/>
            <a:stretch/>
          </p:blipFill>
          <p:spPr>
            <a:xfrm rot="5400000">
              <a:off x="6385900" y="1717239"/>
              <a:ext cx="163221" cy="1417320"/>
            </a:xfrm>
            <a:prstGeom prst="rect">
              <a:avLst/>
            </a:prstGeom>
            <a:noFill/>
            <a:ln>
              <a:noFill/>
            </a:ln>
          </p:spPr>
        </p:pic>
      </p:grpSp>
      <p:sp>
        <p:nvSpPr>
          <p:cNvPr id="494" name="Google Shape;494;p3"/>
          <p:cNvSpPr/>
          <p:nvPr/>
        </p:nvSpPr>
        <p:spPr>
          <a:xfrm>
            <a:off x="875371"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249360" y="1552228"/>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820992"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1032324" y="1818395"/>
            <a:ext cx="6099743" cy="122539"/>
            <a:chOff x="1003749" y="1679745"/>
            <a:chExt cx="6099743"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12690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1003749"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50366"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97800"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sp>
        <p:nvSpPr>
          <p:cNvPr id="438" name="Google Shape;438;p3"/>
          <p:cNvSpPr/>
          <p:nvPr/>
        </p:nvSpPr>
        <p:spPr>
          <a:xfrm>
            <a:off x="229375" y="78103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8103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5" name="Google Shape;445;p3"/>
          <p:cNvSpPr txBox="1"/>
          <p:nvPr/>
        </p:nvSpPr>
        <p:spPr>
          <a:xfrm>
            <a:off x="1676011" y="8022434"/>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3698100" y="8015767"/>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5880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5880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9" name="TextBox 58">
            <a:extLst>
              <a:ext uri="{FF2B5EF4-FFF2-40B4-BE49-F238E27FC236}">
                <a16:creationId xmlns:a16="http://schemas.microsoft.com/office/drawing/2014/main" id="{DD8A1A0F-24DF-2A25-0411-A912D1703E71}"/>
              </a:ext>
            </a:extLst>
          </p:cNvPr>
          <p:cNvSpPr txBox="1"/>
          <p:nvPr/>
        </p:nvSpPr>
        <p:spPr>
          <a:xfrm>
            <a:off x="656607" y="60871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3779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4732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4362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4347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4482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3987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4732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9232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62483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4094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7318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5706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893043"/>
            <a:ext cx="1327608" cy="228139"/>
          </a:xfrm>
          <a:prstGeom prst="rect">
            <a:avLst/>
          </a:prstGeom>
          <a:noFill/>
        </p:spPr>
        <p:txBody>
          <a:bodyPr wrap="none" rtlCol="0">
            <a:spAutoFit/>
          </a:bodyPr>
          <a:lstStyle/>
          <a:p>
            <a:pPr algn="r">
              <a:lnSpc>
                <a:spcPts val="1180"/>
              </a:lnSpc>
            </a:pPr>
            <a:r>
              <a:rPr lang="en-US" sz="700" dirty="0"/>
              <a:t>NGF-stimulated transcription</a:t>
            </a: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5746291" y="8410446"/>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47" name="Group 46">
            <a:extLst>
              <a:ext uri="{FF2B5EF4-FFF2-40B4-BE49-F238E27FC236}">
                <a16:creationId xmlns:a16="http://schemas.microsoft.com/office/drawing/2014/main" id="{8DDE2F2F-B611-B0A7-CB44-360FB2C03BA1}"/>
              </a:ext>
            </a:extLst>
          </p:cNvPr>
          <p:cNvGrpSpPr/>
          <p:nvPr/>
        </p:nvGrpSpPr>
        <p:grpSpPr>
          <a:xfrm>
            <a:off x="460334" y="2778100"/>
            <a:ext cx="3185464" cy="2337209"/>
            <a:chOff x="611061" y="2765957"/>
            <a:chExt cx="3185464" cy="2337209"/>
          </a:xfrm>
        </p:grpSpPr>
        <p:pic>
          <p:nvPicPr>
            <p:cNvPr id="28" name="Picture 27" descr="A graph with green and orange bars&#10;&#10;Description automatically generated">
              <a:extLst>
                <a:ext uri="{FF2B5EF4-FFF2-40B4-BE49-F238E27FC236}">
                  <a16:creationId xmlns:a16="http://schemas.microsoft.com/office/drawing/2014/main" id="{93833705-0C1F-0A12-05CD-31EC1D6AD52A}"/>
                </a:ext>
              </a:extLst>
            </p:cNvPr>
            <p:cNvPicPr>
              <a:picLocks noChangeAspect="1"/>
            </p:cNvPicPr>
            <p:nvPr/>
          </p:nvPicPr>
          <p:blipFill>
            <a:blip r:embed="rId5"/>
            <a:srcRect l="5406" t="3316" r="25274" b="10443"/>
            <a:stretch/>
          </p:blipFill>
          <p:spPr>
            <a:xfrm>
              <a:off x="962272" y="2928111"/>
              <a:ext cx="1880175" cy="1852769"/>
            </a:xfrm>
            <a:prstGeom prst="rect">
              <a:avLst/>
            </a:prstGeom>
          </p:spPr>
        </p:pic>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6"/>
          <a:srcRect r="30437" b="22162"/>
          <a:stretch/>
        </p:blipFill>
        <p:spPr>
          <a:xfrm>
            <a:off x="399415" y="8223594"/>
            <a:ext cx="5406757" cy="1386840"/>
          </a:xfrm>
          <a:prstGeom prst="rect">
            <a:avLst/>
          </a:prstGeom>
        </p:spPr>
      </p:pic>
      <p:grpSp>
        <p:nvGrpSpPr>
          <p:cNvPr id="521" name="Group 520">
            <a:extLst>
              <a:ext uri="{FF2B5EF4-FFF2-40B4-BE49-F238E27FC236}">
                <a16:creationId xmlns:a16="http://schemas.microsoft.com/office/drawing/2014/main" id="{7F79EFF2-FD4E-8399-085E-FFB2E79FC7ED}"/>
              </a:ext>
            </a:extLst>
          </p:cNvPr>
          <p:cNvGrpSpPr>
            <a:grpSpLocks noChangeAspect="1"/>
          </p:cNvGrpSpPr>
          <p:nvPr/>
        </p:nvGrpSpPr>
        <p:grpSpPr>
          <a:xfrm rot="16200000">
            <a:off x="6303118" y="8604139"/>
            <a:ext cx="1386841" cy="734732"/>
            <a:chOff x="2455864" y="1815121"/>
            <a:chExt cx="1956948" cy="1036765"/>
          </a:xfrm>
        </p:grpSpPr>
        <p:sp>
          <p:nvSpPr>
            <p:cNvPr id="503" name="Google Shape;448;p3">
              <a:extLst>
                <a:ext uri="{FF2B5EF4-FFF2-40B4-BE49-F238E27FC236}">
                  <a16:creationId xmlns:a16="http://schemas.microsoft.com/office/drawing/2014/main" id="{FF3CE593-D584-E78E-81BF-BFBEB72BE4ED}"/>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5" name="Google Shape;448;p3">
              <a:extLst>
                <a:ext uri="{FF2B5EF4-FFF2-40B4-BE49-F238E27FC236}">
                  <a16:creationId xmlns:a16="http://schemas.microsoft.com/office/drawing/2014/main" id="{D92B4AE7-7DBA-ABB3-4485-F3EA31E0E8B7}"/>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8" name="Google Shape;451;p3">
              <a:extLst>
                <a:ext uri="{FF2B5EF4-FFF2-40B4-BE49-F238E27FC236}">
                  <a16:creationId xmlns:a16="http://schemas.microsoft.com/office/drawing/2014/main" id="{5F7FF792-F7FB-7E15-29E7-5B5521B56AA7}"/>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0" name="Picture 519" descr="A close-up of a chart&#10;&#10;Description automatically generated">
              <a:extLst>
                <a:ext uri="{FF2B5EF4-FFF2-40B4-BE49-F238E27FC236}">
                  <a16:creationId xmlns:a16="http://schemas.microsoft.com/office/drawing/2014/main" id="{08A83FC1-3AD1-C0D0-AE99-738F2C2545FD}"/>
                </a:ext>
              </a:extLst>
            </p:cNvPr>
            <p:cNvPicPr>
              <a:picLocks noChangeAspect="1"/>
            </p:cNvPicPr>
            <p:nvPr/>
          </p:nvPicPr>
          <p:blipFill>
            <a:blip r:embed="rId7"/>
            <a:srcRect r="52808" b="1923"/>
            <a:stretch/>
          </p:blipFill>
          <p:spPr>
            <a:xfrm rot="5400000">
              <a:off x="3335271" y="1355781"/>
              <a:ext cx="256887" cy="1793635"/>
            </a:xfrm>
            <a:prstGeom prst="rect">
              <a:avLst/>
            </a:prstGeom>
          </p:spPr>
        </p:pic>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8533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5" name="Group 404">
            <a:extLst>
              <a:ext uri="{FF2B5EF4-FFF2-40B4-BE49-F238E27FC236}">
                <a16:creationId xmlns:a16="http://schemas.microsoft.com/office/drawing/2014/main" id="{B0A3D5E6-E9C2-CC3E-1378-A5128DF812D5}"/>
              </a:ext>
            </a:extLst>
          </p:cNvPr>
          <p:cNvGrpSpPr/>
          <p:nvPr/>
        </p:nvGrpSpPr>
        <p:grpSpPr>
          <a:xfrm>
            <a:off x="3972500" y="2648001"/>
            <a:ext cx="3209453" cy="3043766"/>
            <a:chOff x="4204730" y="2648001"/>
            <a:chExt cx="3209453" cy="3043766"/>
          </a:xfrm>
        </p:grpSpPr>
        <p:pic>
          <p:nvPicPr>
            <p:cNvPr id="392" name="Picture 391" descr="A screenshot of a graph&#10;&#10;Description automatically generated">
              <a:extLst>
                <a:ext uri="{FF2B5EF4-FFF2-40B4-BE49-F238E27FC236}">
                  <a16:creationId xmlns:a16="http://schemas.microsoft.com/office/drawing/2014/main" id="{85C9C63A-1733-75A3-28C4-F9A15A0A6AFE}"/>
                </a:ext>
              </a:extLst>
            </p:cNvPr>
            <p:cNvPicPr>
              <a:picLocks noChangeAspect="1"/>
            </p:cNvPicPr>
            <p:nvPr/>
          </p:nvPicPr>
          <p:blipFill>
            <a:blip r:embed="rId8"/>
            <a:srcRect r="37689" b="19015"/>
            <a:stretch/>
          </p:blipFill>
          <p:spPr>
            <a:xfrm>
              <a:off x="4403673" y="2743410"/>
              <a:ext cx="2534062" cy="2285790"/>
            </a:xfrm>
            <a:prstGeom prst="rect">
              <a:avLst/>
            </a:prstGeom>
          </p:spPr>
        </p:pic>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931384" y="298288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934559" y="3385583"/>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93773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D872FE3-1051-FD5B-8931-B1D0BC86CA6B}"/>
                </a:ext>
              </a:extLst>
            </p:cNvPr>
            <p:cNvSpPr txBox="1"/>
            <p:nvPr/>
          </p:nvSpPr>
          <p:spPr>
            <a:xfrm rot="16200000">
              <a:off x="5607466" y="432809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sp>
          <p:nvSpPr>
            <p:cNvPr id="27" name="TextBox 26">
              <a:extLst>
                <a:ext uri="{FF2B5EF4-FFF2-40B4-BE49-F238E27FC236}">
                  <a16:creationId xmlns:a16="http://schemas.microsoft.com/office/drawing/2014/main" id="{7AD40A39-F312-874A-4289-8D9B2A401C23}"/>
                </a:ext>
              </a:extLst>
            </p:cNvPr>
            <p:cNvSpPr txBox="1"/>
            <p:nvPr/>
          </p:nvSpPr>
          <p:spPr>
            <a:xfrm>
              <a:off x="6910062" y="2892201"/>
              <a:ext cx="447558" cy="200055"/>
            </a:xfrm>
            <a:prstGeom prst="rect">
              <a:avLst/>
            </a:prstGeom>
            <a:noFill/>
          </p:spPr>
          <p:txBody>
            <a:bodyPr wrap="none" rtlCol="0">
              <a:spAutoFit/>
            </a:bodyPr>
            <a:lstStyle/>
            <a:p>
              <a:r>
                <a:rPr lang="en-US" sz="700" i="1" dirty="0"/>
                <a:t>KLF14</a:t>
              </a:r>
            </a:p>
          </p:txBody>
        </p:sp>
        <p:sp>
          <p:nvSpPr>
            <p:cNvPr id="33" name="TextBox 32">
              <a:extLst>
                <a:ext uri="{FF2B5EF4-FFF2-40B4-BE49-F238E27FC236}">
                  <a16:creationId xmlns:a16="http://schemas.microsoft.com/office/drawing/2014/main" id="{8EA1670A-A238-5674-AC8C-AB723D945485}"/>
                </a:ext>
              </a:extLst>
            </p:cNvPr>
            <p:cNvSpPr txBox="1"/>
            <p:nvPr/>
          </p:nvSpPr>
          <p:spPr>
            <a:xfrm>
              <a:off x="6907313" y="3286884"/>
              <a:ext cx="460382" cy="200055"/>
            </a:xfrm>
            <a:prstGeom prst="rect">
              <a:avLst/>
            </a:prstGeom>
            <a:noFill/>
          </p:spPr>
          <p:txBody>
            <a:bodyPr wrap="none" rtlCol="0">
              <a:spAutoFit/>
            </a:bodyPr>
            <a:lstStyle/>
            <a:p>
              <a:r>
                <a:rPr lang="en-US" sz="700" i="1" dirty="0"/>
                <a:t>MYOG</a:t>
              </a:r>
            </a:p>
          </p:txBody>
        </p:sp>
        <p:sp>
          <p:nvSpPr>
            <p:cNvPr id="35" name="TextBox 34">
              <a:extLst>
                <a:ext uri="{FF2B5EF4-FFF2-40B4-BE49-F238E27FC236}">
                  <a16:creationId xmlns:a16="http://schemas.microsoft.com/office/drawing/2014/main" id="{CCE41F8B-A657-D5FA-EEF2-C7C902B33CF6}"/>
                </a:ext>
              </a:extLst>
            </p:cNvPr>
            <p:cNvSpPr txBox="1"/>
            <p:nvPr/>
          </p:nvSpPr>
          <p:spPr>
            <a:xfrm>
              <a:off x="6912582" y="3172797"/>
              <a:ext cx="428322" cy="200055"/>
            </a:xfrm>
            <a:prstGeom prst="rect">
              <a:avLst/>
            </a:prstGeom>
            <a:noFill/>
          </p:spPr>
          <p:txBody>
            <a:bodyPr wrap="none" rtlCol="0">
              <a:spAutoFit/>
            </a:bodyPr>
            <a:lstStyle/>
            <a:p>
              <a:r>
                <a:rPr lang="en-US" sz="700" i="1" dirty="0"/>
                <a:t>EGR4</a:t>
              </a:r>
            </a:p>
          </p:txBody>
        </p:sp>
        <p:sp>
          <p:nvSpPr>
            <p:cNvPr id="394" name="Google Shape;460;p3">
              <a:extLst>
                <a:ext uri="{FF2B5EF4-FFF2-40B4-BE49-F238E27FC236}">
                  <a16:creationId xmlns:a16="http://schemas.microsoft.com/office/drawing/2014/main" id="{8260D8FC-50E3-4E9B-3502-8E76B195CFE3}"/>
                </a:ext>
              </a:extLst>
            </p:cNvPr>
            <p:cNvSpPr txBox="1"/>
            <p:nvPr/>
          </p:nvSpPr>
          <p:spPr>
            <a:xfrm>
              <a:off x="5327652" y="26480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6221799" y="26512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397" name="Group 396">
              <a:extLst>
                <a:ext uri="{FF2B5EF4-FFF2-40B4-BE49-F238E27FC236}">
                  <a16:creationId xmlns:a16="http://schemas.microsoft.com/office/drawing/2014/main" id="{1DAF2BE4-7F38-E1A3-C1E1-FE275523D802}"/>
                </a:ext>
              </a:extLst>
            </p:cNvPr>
            <p:cNvGrpSpPr/>
            <p:nvPr/>
          </p:nvGrpSpPr>
          <p:grpSpPr>
            <a:xfrm>
              <a:off x="4204730" y="3297072"/>
              <a:ext cx="643704" cy="1563511"/>
              <a:chOff x="4109051" y="2981150"/>
              <a:chExt cx="643704" cy="1563511"/>
            </a:xfrm>
          </p:grpSpPr>
          <p:grpSp>
            <p:nvGrpSpPr>
              <p:cNvPr id="497" name="Group 496">
                <a:extLst>
                  <a:ext uri="{FF2B5EF4-FFF2-40B4-BE49-F238E27FC236}">
                    <a16:creationId xmlns:a16="http://schemas.microsoft.com/office/drawing/2014/main" id="{A2DF4C11-FD93-AD63-D3C5-3E514F00DDA3}"/>
                  </a:ext>
                </a:extLst>
              </p:cNvPr>
              <p:cNvGrpSpPr/>
              <p:nvPr/>
            </p:nvGrpSpPr>
            <p:grpSpPr>
              <a:xfrm>
                <a:off x="4324163" y="3179173"/>
                <a:ext cx="428592" cy="1141127"/>
                <a:chOff x="6806140" y="2917523"/>
                <a:chExt cx="428592" cy="870297"/>
              </a:xfrm>
            </p:grpSpPr>
            <p:pic>
              <p:nvPicPr>
                <p:cNvPr id="463" name="Google Shape;463;p3" descr="A yellow and green bar&#10;&#10;Description automatically generated"/>
                <p:cNvPicPr preferRelativeResize="0"/>
                <p:nvPr/>
              </p:nvPicPr>
              <p:blipFill rotWithShape="1">
                <a:blip r:embed="rId9">
                  <a:alphaModFix/>
                </a:blip>
                <a:srcRect r="50457"/>
                <a:stretch/>
              </p:blipFill>
              <p:spPr>
                <a:xfrm>
                  <a:off x="6806140" y="2917523"/>
                  <a:ext cx="179672" cy="870297"/>
                </a:xfrm>
                <a:prstGeom prst="rect">
                  <a:avLst/>
                </a:prstGeom>
                <a:noFill/>
                <a:ln>
                  <a:noFill/>
                </a:ln>
              </p:spPr>
            </p:pic>
            <p:sp>
              <p:nvSpPr>
                <p:cNvPr id="61" name="TextBox 60">
                  <a:extLst>
                    <a:ext uri="{FF2B5EF4-FFF2-40B4-BE49-F238E27FC236}">
                      <a16:creationId xmlns:a16="http://schemas.microsoft.com/office/drawing/2014/main" id="{600B3655-39DA-92E2-3ECC-214FB7F89B94}"/>
                    </a:ext>
                  </a:extLst>
                </p:cNvPr>
                <p:cNvSpPr txBox="1"/>
                <p:nvPr/>
              </p:nvSpPr>
              <p:spPr>
                <a:xfrm>
                  <a:off x="6894574" y="2941351"/>
                  <a:ext cx="309700" cy="152575"/>
                </a:xfrm>
                <a:prstGeom prst="rect">
                  <a:avLst/>
                </a:prstGeom>
                <a:noFill/>
              </p:spPr>
              <p:txBody>
                <a:bodyPr wrap="none" rtlCol="0">
                  <a:spAutoFit/>
                </a:bodyPr>
                <a:lstStyle/>
                <a:p>
                  <a:r>
                    <a:rPr lang="en-US" sz="700" dirty="0"/>
                    <a:t>2.5</a:t>
                  </a:r>
                </a:p>
              </p:txBody>
            </p:sp>
            <p:sp>
              <p:nvSpPr>
                <p:cNvPr id="62" name="TextBox 61">
                  <a:extLst>
                    <a:ext uri="{FF2B5EF4-FFF2-40B4-BE49-F238E27FC236}">
                      <a16:creationId xmlns:a16="http://schemas.microsoft.com/office/drawing/2014/main" id="{0E7562BD-485D-D10F-97A3-7E959D819F26}"/>
                    </a:ext>
                  </a:extLst>
                </p:cNvPr>
                <p:cNvSpPr txBox="1"/>
                <p:nvPr/>
              </p:nvSpPr>
              <p:spPr>
                <a:xfrm>
                  <a:off x="6894574" y="3056569"/>
                  <a:ext cx="234360" cy="152575"/>
                </a:xfrm>
                <a:prstGeom prst="rect">
                  <a:avLst/>
                </a:prstGeom>
                <a:noFill/>
              </p:spPr>
              <p:txBody>
                <a:bodyPr wrap="none" rtlCol="0">
                  <a:spAutoFit/>
                </a:bodyPr>
                <a:lstStyle/>
                <a:p>
                  <a:r>
                    <a:rPr lang="en-US" sz="700" dirty="0"/>
                    <a:t>2</a:t>
                  </a:r>
                </a:p>
              </p:txBody>
            </p:sp>
            <p:sp>
              <p:nvSpPr>
                <p:cNvPr id="63" name="TextBox 62">
                  <a:extLst>
                    <a:ext uri="{FF2B5EF4-FFF2-40B4-BE49-F238E27FC236}">
                      <a16:creationId xmlns:a16="http://schemas.microsoft.com/office/drawing/2014/main" id="{D90255BA-ABB8-30E8-C7A5-F7AF98FD3807}"/>
                    </a:ext>
                  </a:extLst>
                </p:cNvPr>
                <p:cNvSpPr txBox="1"/>
                <p:nvPr/>
              </p:nvSpPr>
              <p:spPr>
                <a:xfrm>
                  <a:off x="6894574" y="3171787"/>
                  <a:ext cx="309700" cy="152575"/>
                </a:xfrm>
                <a:prstGeom prst="rect">
                  <a:avLst/>
                </a:prstGeom>
                <a:noFill/>
              </p:spPr>
              <p:txBody>
                <a:bodyPr wrap="none" rtlCol="0">
                  <a:spAutoFit/>
                </a:bodyPr>
                <a:lstStyle/>
                <a:p>
                  <a:r>
                    <a:rPr lang="en-US" sz="700" dirty="0"/>
                    <a:t>1.5</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6894574" y="3287005"/>
                  <a:ext cx="234360" cy="152575"/>
                </a:xfrm>
                <a:prstGeom prst="rect">
                  <a:avLst/>
                </a:prstGeom>
                <a:noFill/>
              </p:spPr>
              <p:txBody>
                <a:bodyPr wrap="none" rtlCol="0">
                  <a:spAutoFit/>
                </a:bodyPr>
                <a:lstStyle/>
                <a:p>
                  <a:r>
                    <a:rPr lang="en-US" sz="700" dirty="0"/>
                    <a:t>1</a:t>
                  </a:r>
                </a:p>
              </p:txBody>
            </p:sp>
            <p:sp>
              <p:nvSpPr>
                <p:cNvPr id="466" name="TextBox 465">
                  <a:extLst>
                    <a:ext uri="{FF2B5EF4-FFF2-40B4-BE49-F238E27FC236}">
                      <a16:creationId xmlns:a16="http://schemas.microsoft.com/office/drawing/2014/main" id="{2B97075A-8952-A3B0-E41C-0B233F7108D0}"/>
                    </a:ext>
                  </a:extLst>
                </p:cNvPr>
                <p:cNvSpPr txBox="1"/>
                <p:nvPr/>
              </p:nvSpPr>
              <p:spPr>
                <a:xfrm>
                  <a:off x="6894574" y="3402223"/>
                  <a:ext cx="309700" cy="152575"/>
                </a:xfrm>
                <a:prstGeom prst="rect">
                  <a:avLst/>
                </a:prstGeom>
                <a:noFill/>
              </p:spPr>
              <p:txBody>
                <a:bodyPr wrap="none" rtlCol="0">
                  <a:spAutoFit/>
                </a:bodyPr>
                <a:lstStyle/>
                <a:p>
                  <a:r>
                    <a:rPr lang="en-US" sz="700" dirty="0"/>
                    <a:t>0.5</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6894574" y="3517440"/>
                  <a:ext cx="234360" cy="152575"/>
                </a:xfrm>
                <a:prstGeom prst="rect">
                  <a:avLst/>
                </a:prstGeom>
                <a:noFill/>
              </p:spPr>
              <p:txBody>
                <a:bodyPr wrap="none" rtlCol="0">
                  <a:spAutoFit/>
                </a:bodyPr>
                <a:lstStyle/>
                <a:p>
                  <a:r>
                    <a:rPr lang="en-US" sz="700" dirty="0"/>
                    <a:t>0</a:t>
                  </a:r>
                </a:p>
              </p:txBody>
            </p:sp>
            <p:sp>
              <p:nvSpPr>
                <p:cNvPr id="480" name="TextBox 479">
                  <a:extLst>
                    <a:ext uri="{FF2B5EF4-FFF2-40B4-BE49-F238E27FC236}">
                      <a16:creationId xmlns:a16="http://schemas.microsoft.com/office/drawing/2014/main" id="{33A080BD-7FA2-A84A-4AD6-EC4CD01ACFDB}"/>
                    </a:ext>
                  </a:extLst>
                </p:cNvPr>
                <p:cNvSpPr txBox="1"/>
                <p:nvPr/>
              </p:nvSpPr>
              <p:spPr>
                <a:xfrm>
                  <a:off x="6894574" y="3632658"/>
                  <a:ext cx="340158" cy="152575"/>
                </a:xfrm>
                <a:prstGeom prst="rect">
                  <a:avLst/>
                </a:prstGeom>
                <a:noFill/>
              </p:spPr>
              <p:txBody>
                <a:bodyPr wrap="none" rtlCol="0">
                  <a:spAutoFit/>
                </a:bodyPr>
                <a:lstStyle/>
                <a:p>
                  <a:r>
                    <a:rPr lang="en-US" sz="700" dirty="0"/>
                    <a:t>-0.5</a:t>
                  </a:r>
                </a:p>
              </p:txBody>
            </p:sp>
          </p:grpSp>
          <p:sp>
            <p:nvSpPr>
              <p:cNvPr id="396" name="Google Shape;358;p2">
                <a:extLst>
                  <a:ext uri="{FF2B5EF4-FFF2-40B4-BE49-F238E27FC236}">
                    <a16:creationId xmlns:a16="http://schemas.microsoft.com/office/drawing/2014/main" id="{2BA2D650-26ED-EFE6-2638-009E10561050}"/>
                  </a:ext>
                </a:extLst>
              </p:cNvPr>
              <p:cNvSpPr txBox="1"/>
              <p:nvPr/>
            </p:nvSpPr>
            <p:spPr>
              <a:xfrm rot="16200000">
                <a:off x="3451242" y="3638959"/>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93455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907313" y="4892571"/>
              <a:ext cx="506870" cy="200055"/>
            </a:xfrm>
            <a:prstGeom prst="rect">
              <a:avLst/>
            </a:prstGeom>
            <a:noFill/>
          </p:spPr>
          <p:txBody>
            <a:bodyPr wrap="none" rtlCol="0">
              <a:spAutoFit/>
            </a:bodyPr>
            <a:lstStyle/>
            <a:p>
              <a:r>
                <a:rPr lang="en-US" sz="700" i="1" dirty="0"/>
                <a:t>ZNF304</a:t>
              </a:r>
            </a:p>
          </p:txBody>
        </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10"/>
          <a:srcRect t="9345" r="29354" b="22145"/>
          <a:stretch/>
        </p:blipFill>
        <p:spPr>
          <a:xfrm>
            <a:off x="337788" y="8219953"/>
            <a:ext cx="5490887" cy="1390481"/>
          </a:xfrm>
          <a:prstGeom prst="rect">
            <a:avLst/>
          </a:prstGeom>
        </p:spPr>
      </p:pic>
      <p:grpSp>
        <p:nvGrpSpPr>
          <p:cNvPr id="23" name="Group 22">
            <a:extLst>
              <a:ext uri="{FF2B5EF4-FFF2-40B4-BE49-F238E27FC236}">
                <a16:creationId xmlns:a16="http://schemas.microsoft.com/office/drawing/2014/main" id="{02294D88-564E-9D41-9860-BA02ADB3BAF0}"/>
              </a:ext>
            </a:extLst>
          </p:cNvPr>
          <p:cNvGrpSpPr/>
          <p:nvPr/>
        </p:nvGrpSpPr>
        <p:grpSpPr>
          <a:xfrm>
            <a:off x="1335661" y="9533916"/>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11"/>
          <a:srcRect l="44047" r="13003" b="21836"/>
          <a:stretch/>
        </p:blipFill>
        <p:spPr>
          <a:xfrm>
            <a:off x="2842148" y="59007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70578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229290" y="6021495"/>
            <a:ext cx="553491" cy="1036346"/>
            <a:chOff x="5310999" y="5974040"/>
            <a:chExt cx="553491" cy="1036346"/>
          </a:xfrm>
        </p:grpSpPr>
        <p:sp>
          <p:nvSpPr>
            <p:cNvPr id="415" name="TextBox 414">
              <a:extLst>
                <a:ext uri="{FF2B5EF4-FFF2-40B4-BE49-F238E27FC236}">
                  <a16:creationId xmlns:a16="http://schemas.microsoft.com/office/drawing/2014/main" id="{B070064B-C678-830D-4867-E5C12977950F}"/>
                </a:ext>
              </a:extLst>
            </p:cNvPr>
            <p:cNvSpPr txBox="1"/>
            <p:nvPr/>
          </p:nvSpPr>
          <p:spPr>
            <a:xfrm>
              <a:off x="5505096" y="6383404"/>
              <a:ext cx="359394" cy="200055"/>
            </a:xfrm>
            <a:prstGeom prst="rect">
              <a:avLst/>
            </a:prstGeom>
            <a:noFill/>
          </p:spPr>
          <p:txBody>
            <a:bodyPr wrap="none" rtlCol="0">
              <a:spAutoFit/>
            </a:bodyPr>
            <a:lstStyle/>
            <a:p>
              <a:r>
                <a:rPr lang="en-US" sz="700" dirty="0"/>
                <a:t>0.03</a:t>
              </a:r>
            </a:p>
          </p:txBody>
        </p:sp>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7" name="TextBox 416">
              <a:extLst>
                <a:ext uri="{FF2B5EF4-FFF2-40B4-BE49-F238E27FC236}">
                  <a16:creationId xmlns:a16="http://schemas.microsoft.com/office/drawing/2014/main" id="{2CF22590-BC38-AF57-445C-5DDD100BC987}"/>
                </a:ext>
              </a:extLst>
            </p:cNvPr>
            <p:cNvSpPr txBox="1"/>
            <p:nvPr/>
          </p:nvSpPr>
          <p:spPr>
            <a:xfrm>
              <a:off x="5505096" y="6682840"/>
              <a:ext cx="359394" cy="200055"/>
            </a:xfrm>
            <a:prstGeom prst="rect">
              <a:avLst/>
            </a:prstGeom>
            <a:noFill/>
          </p:spPr>
          <p:txBody>
            <a:bodyPr wrap="none" rtlCol="0">
              <a:spAutoFit/>
            </a:bodyPr>
            <a:lstStyle/>
            <a:p>
              <a:r>
                <a:rPr lang="en-US" sz="700" dirty="0"/>
                <a:t>0.01</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310999" y="5974040"/>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12"/>
            <a:srcRect t="10794" r="45875"/>
            <a:stretch/>
          </p:blipFill>
          <p:spPr>
            <a:xfrm>
              <a:off x="5358928" y="6162826"/>
              <a:ext cx="234360" cy="815698"/>
            </a:xfrm>
            <a:prstGeom prst="rect">
              <a:avLst/>
            </a:prstGeom>
          </p:spPr>
        </p:pic>
        <p:sp>
          <p:nvSpPr>
            <p:cNvPr id="53" name="TextBox 52">
              <a:extLst>
                <a:ext uri="{FF2B5EF4-FFF2-40B4-BE49-F238E27FC236}">
                  <a16:creationId xmlns:a16="http://schemas.microsoft.com/office/drawing/2014/main" id="{97FE7F5F-EB51-3EE2-8BD1-BDFA2B2360E0}"/>
                </a:ext>
              </a:extLst>
            </p:cNvPr>
            <p:cNvSpPr txBox="1"/>
            <p:nvPr/>
          </p:nvSpPr>
          <p:spPr>
            <a:xfrm>
              <a:off x="5505096" y="6109368"/>
              <a:ext cx="359394" cy="200055"/>
            </a:xfrm>
            <a:prstGeom prst="rect">
              <a:avLst/>
            </a:prstGeom>
            <a:noFill/>
          </p:spPr>
          <p:txBody>
            <a:bodyPr wrap="none" rtlCol="0">
              <a:spAutoFit/>
            </a:bodyPr>
            <a:lstStyle/>
            <a:p>
              <a:r>
                <a:rPr lang="en-US" sz="700" dirty="0"/>
                <a:t>0.05</a:t>
              </a:r>
            </a:p>
          </p:txBody>
        </p:sp>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60280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258427" y="7245185"/>
                <a:ext cx="1116689" cy="230832"/>
              </a:xfrm>
              <a:prstGeom prst="rect">
                <a:avLst/>
              </a:prstGeom>
              <a:noFill/>
            </p:spPr>
            <p:txBody>
              <a:bodyPr wrap="square" rtlCol="0">
                <a:spAutoFit/>
              </a:bodyPr>
              <a:lstStyle/>
              <a:p>
                <a:r>
                  <a:rPr lang="en-US" sz="900" dirty="0"/>
                  <a:t>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84907" y="7253533"/>
                <a:ext cx="1116690"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6"/>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7"/>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6"/>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2" name="Group 1">
            <a:extLst>
              <a:ext uri="{FF2B5EF4-FFF2-40B4-BE49-F238E27FC236}">
                <a16:creationId xmlns:a16="http://schemas.microsoft.com/office/drawing/2014/main" id="{EA15EEBB-1925-E2D5-1EE8-424A2B3B2A37}"/>
              </a:ext>
            </a:extLst>
          </p:cNvPr>
          <p:cNvGrpSpPr/>
          <p:nvPr/>
        </p:nvGrpSpPr>
        <p:grpSpPr>
          <a:xfrm>
            <a:off x="4341774" y="9090234"/>
            <a:ext cx="2795614" cy="812392"/>
            <a:chOff x="4341774" y="9090234"/>
            <a:chExt cx="2795614" cy="812392"/>
          </a:xfrm>
        </p:grpSpPr>
        <p:grpSp>
          <p:nvGrpSpPr>
            <p:cNvPr id="519" name="Group 518">
              <a:extLst>
                <a:ext uri="{FF2B5EF4-FFF2-40B4-BE49-F238E27FC236}">
                  <a16:creationId xmlns:a16="http://schemas.microsoft.com/office/drawing/2014/main" id="{350B7B91-0762-0306-E758-61AB4994B2A0}"/>
                </a:ext>
              </a:extLst>
            </p:cNvPr>
            <p:cNvGrpSpPr/>
            <p:nvPr/>
          </p:nvGrpSpPr>
          <p:grpSpPr>
            <a:xfrm>
              <a:off x="5861077" y="9356001"/>
              <a:ext cx="1276311" cy="536930"/>
              <a:chOff x="6309192" y="2769399"/>
              <a:chExt cx="1444352" cy="607621"/>
            </a:xfrm>
          </p:grpSpPr>
          <p:grpSp>
            <p:nvGrpSpPr>
              <p:cNvPr id="702" name="Group 701">
                <a:extLst>
                  <a:ext uri="{FF2B5EF4-FFF2-40B4-BE49-F238E27FC236}">
                    <a16:creationId xmlns:a16="http://schemas.microsoft.com/office/drawing/2014/main" id="{ADCE5C19-CC98-C8EE-43A7-1DE58A6EF0E1}"/>
                  </a:ext>
                </a:extLst>
              </p:cNvPr>
              <p:cNvGrpSpPr/>
              <p:nvPr/>
            </p:nvGrpSpPr>
            <p:grpSpPr>
              <a:xfrm rot="5400000">
                <a:off x="6727557" y="2351034"/>
                <a:ext cx="607621" cy="1444352"/>
                <a:chOff x="7050319" y="1209232"/>
                <a:chExt cx="607621" cy="1444352"/>
              </a:xfrm>
            </p:grpSpPr>
            <p:grpSp>
              <p:nvGrpSpPr>
                <p:cNvPr id="705" name="Group 704">
                  <a:extLst>
                    <a:ext uri="{FF2B5EF4-FFF2-40B4-BE49-F238E27FC236}">
                      <a16:creationId xmlns:a16="http://schemas.microsoft.com/office/drawing/2014/main" id="{A77A4C80-BE90-EA85-F216-FF82A6BA41C0}"/>
                    </a:ext>
                  </a:extLst>
                </p:cNvPr>
                <p:cNvGrpSpPr/>
                <p:nvPr/>
              </p:nvGrpSpPr>
              <p:grpSpPr>
                <a:xfrm>
                  <a:off x="7050319" y="1209232"/>
                  <a:ext cx="607621" cy="1444352"/>
                  <a:chOff x="2099470" y="4360390"/>
                  <a:chExt cx="607621" cy="1444352"/>
                </a:xfrm>
              </p:grpSpPr>
              <p:sp>
                <p:nvSpPr>
                  <p:cNvPr id="707" name="TextBox 706">
                    <a:extLst>
                      <a:ext uri="{FF2B5EF4-FFF2-40B4-BE49-F238E27FC236}">
                        <a16:creationId xmlns:a16="http://schemas.microsoft.com/office/drawing/2014/main" id="{919D19B6-0755-9A52-F0D9-7132B9ACC0C1}"/>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708" name="TextBox 707">
                    <a:extLst>
                      <a:ext uri="{FF2B5EF4-FFF2-40B4-BE49-F238E27FC236}">
                        <a16:creationId xmlns:a16="http://schemas.microsoft.com/office/drawing/2014/main" id="{8F7FF9EB-7B3A-ACC0-FA7E-40A3A0148E7B}"/>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709" name="TextBox 708">
                    <a:extLst>
                      <a:ext uri="{FF2B5EF4-FFF2-40B4-BE49-F238E27FC236}">
                        <a16:creationId xmlns:a16="http://schemas.microsoft.com/office/drawing/2014/main" id="{35C58150-9CF1-9D03-67D6-CE56F5C5D280}"/>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710" name="TextBox 709">
                    <a:extLst>
                      <a:ext uri="{FF2B5EF4-FFF2-40B4-BE49-F238E27FC236}">
                        <a16:creationId xmlns:a16="http://schemas.microsoft.com/office/drawing/2014/main" id="{85DC26AA-C750-DA48-4F88-FECECEFB683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706" name="Picture 705">
                  <a:extLst>
                    <a:ext uri="{FF2B5EF4-FFF2-40B4-BE49-F238E27FC236}">
                      <a16:creationId xmlns:a16="http://schemas.microsoft.com/office/drawing/2014/main" id="{D39E4DE9-79FE-A87C-45EC-FF02DE8825BD}"/>
                    </a:ext>
                  </a:extLst>
                </p:cNvPr>
                <p:cNvPicPr>
                  <a:picLocks noChangeAspect="1"/>
                </p:cNvPicPr>
                <p:nvPr/>
              </p:nvPicPr>
              <p:blipFill rotWithShape="1">
                <a:blip r:embed="rId18"/>
                <a:srcRect l="2" r="-26673" b="49573"/>
                <a:stretch/>
              </p:blipFill>
              <p:spPr>
                <a:xfrm>
                  <a:off x="7275937" y="1605544"/>
                  <a:ext cx="230834" cy="838064"/>
                </a:xfrm>
                <a:prstGeom prst="rect">
                  <a:avLst/>
                </a:prstGeom>
              </p:spPr>
            </p:pic>
          </p:grpSp>
          <p:sp>
            <p:nvSpPr>
              <p:cNvPr id="703" name="Rectangle 702">
                <a:extLst>
                  <a:ext uri="{FF2B5EF4-FFF2-40B4-BE49-F238E27FC236}">
                    <a16:creationId xmlns:a16="http://schemas.microsoft.com/office/drawing/2014/main" id="{31FF6860-70E4-E024-02BE-392E67BDB974}"/>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04" name="TextBox 703">
                <a:extLst>
                  <a:ext uri="{FF2B5EF4-FFF2-40B4-BE49-F238E27FC236}">
                    <a16:creationId xmlns:a16="http://schemas.microsoft.com/office/drawing/2014/main" id="{1767AEE5-1E37-58B4-3A81-93C7251018E7}"/>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527" name="Group 526">
              <a:extLst>
                <a:ext uri="{FF2B5EF4-FFF2-40B4-BE49-F238E27FC236}">
                  <a16:creationId xmlns:a16="http://schemas.microsoft.com/office/drawing/2014/main" id="{80856D6E-0535-C48A-0708-9674BECC2530}"/>
                </a:ext>
              </a:extLst>
            </p:cNvPr>
            <p:cNvGrpSpPr/>
            <p:nvPr/>
          </p:nvGrpSpPr>
          <p:grpSpPr>
            <a:xfrm>
              <a:off x="4341774" y="9362431"/>
              <a:ext cx="1276311" cy="540195"/>
              <a:chOff x="4675647" y="2765239"/>
              <a:chExt cx="1444352" cy="611316"/>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9"/>
              <a:srcRect l="81516" t="2226" r="12650" b="48668"/>
              <a:stretch/>
            </p:blipFill>
            <p:spPr>
              <a:xfrm rot="5400000">
                <a:off x="5244851" y="2690322"/>
                <a:ext cx="163216" cy="797951"/>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97" name="TextBox 696">
                <a:extLst>
                  <a:ext uri="{FF2B5EF4-FFF2-40B4-BE49-F238E27FC236}">
                    <a16:creationId xmlns:a16="http://schemas.microsoft.com/office/drawing/2014/main" id="{8B2CB04F-F023-BB2E-202A-166910C14158}"/>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575" name="TextBox 574">
              <a:extLst>
                <a:ext uri="{FF2B5EF4-FFF2-40B4-BE49-F238E27FC236}">
                  <a16:creationId xmlns:a16="http://schemas.microsoft.com/office/drawing/2014/main" id="{66A42B32-C531-2C56-AAF2-6BC546D4585A}"/>
                </a:ext>
              </a:extLst>
            </p:cNvPr>
            <p:cNvSpPr txBox="1"/>
            <p:nvPr/>
          </p:nvSpPr>
          <p:spPr>
            <a:xfrm rot="16200000">
              <a:off x="4350618" y="9132232"/>
              <a:ext cx="284052"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39123" y="9132232"/>
              <a:ext cx="284052"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27628" y="9132232"/>
              <a:ext cx="284052"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16133" y="9132232"/>
              <a:ext cx="284052"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04638" y="9132232"/>
              <a:ext cx="284052"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793143" y="9132232"/>
              <a:ext cx="284052"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56801" y="9157079"/>
              <a:ext cx="333746"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45306" y="9157079"/>
              <a:ext cx="333746"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33811" y="9157079"/>
              <a:ext cx="333746"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22316" y="9157079"/>
              <a:ext cx="333746"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10821" y="9157079"/>
              <a:ext cx="333746"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299326" y="9157079"/>
              <a:ext cx="333746"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387831" y="9157079"/>
              <a:ext cx="333746"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76336" y="9157079"/>
              <a:ext cx="333746"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64841" y="9157079"/>
              <a:ext cx="333746"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53346" y="9157079"/>
              <a:ext cx="333746"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41851" y="9157079"/>
              <a:ext cx="333746"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30356" y="9157079"/>
              <a:ext cx="333746"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18861" y="9157079"/>
              <a:ext cx="333746"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07366" y="9157079"/>
              <a:ext cx="333746"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095871" y="9157079"/>
              <a:ext cx="333746"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84376" y="9157079"/>
              <a:ext cx="333746"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72881" y="9157079"/>
              <a:ext cx="333746"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61386" y="9157079"/>
              <a:ext cx="333746"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03905" y="9157079"/>
              <a:ext cx="333746"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15406" y="9157079"/>
              <a:ext cx="333746"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26901" y="9157079"/>
              <a:ext cx="333746"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38396" y="9157079"/>
              <a:ext cx="333746"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49891" y="9157079"/>
              <a:ext cx="333746" cy="200055"/>
            </a:xfrm>
            <a:prstGeom prst="rect">
              <a:avLst/>
            </a:prstGeom>
            <a:noFill/>
          </p:spPr>
          <p:txBody>
            <a:bodyPr wrap="none" rtlCol="0">
              <a:spAutoFit/>
            </a:bodyPr>
            <a:lstStyle/>
            <a:p>
              <a:r>
                <a:rPr lang="en-US" sz="700" dirty="0"/>
                <a:t>p53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43484" y="7493041"/>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3"/>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3"/>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20" name="Group 519">
            <a:extLst>
              <a:ext uri="{FF2B5EF4-FFF2-40B4-BE49-F238E27FC236}">
                <a16:creationId xmlns:a16="http://schemas.microsoft.com/office/drawing/2014/main" id="{7C4933ED-105A-99E9-C3EF-8023BCA6D79B}"/>
              </a:ext>
            </a:extLst>
          </p:cNvPr>
          <p:cNvGrpSpPr/>
          <p:nvPr/>
        </p:nvGrpSpPr>
        <p:grpSpPr>
          <a:xfrm>
            <a:off x="199999" y="493844"/>
            <a:ext cx="4798170" cy="1857614"/>
            <a:chOff x="242527" y="451316"/>
            <a:chExt cx="4798170" cy="1857614"/>
          </a:xfrm>
        </p:grpSpPr>
        <p:sp>
          <p:nvSpPr>
            <p:cNvPr id="876" name="Rectangle 875">
              <a:extLst>
                <a:ext uri="{FF2B5EF4-FFF2-40B4-BE49-F238E27FC236}">
                  <a16:creationId xmlns:a16="http://schemas.microsoft.com/office/drawing/2014/main" id="{D4599150-414B-6373-5FE4-5AA6A5175D99}"/>
                </a:ext>
              </a:extLst>
            </p:cNvPr>
            <p:cNvSpPr/>
            <p:nvPr/>
          </p:nvSpPr>
          <p:spPr>
            <a:xfrm>
              <a:off x="543437" y="767846"/>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0" name="Group 879">
              <a:extLst>
                <a:ext uri="{FF2B5EF4-FFF2-40B4-BE49-F238E27FC236}">
                  <a16:creationId xmlns:a16="http://schemas.microsoft.com/office/drawing/2014/main" id="{AF8B31B5-B573-65D7-E4E1-BC988C1E160C}"/>
                </a:ext>
              </a:extLst>
            </p:cNvPr>
            <p:cNvGrpSpPr/>
            <p:nvPr/>
          </p:nvGrpSpPr>
          <p:grpSpPr>
            <a:xfrm>
              <a:off x="242527" y="451316"/>
              <a:ext cx="487152" cy="1315406"/>
              <a:chOff x="266447" y="7723081"/>
              <a:chExt cx="582722" cy="1938526"/>
            </a:xfrm>
          </p:grpSpPr>
          <p:sp>
            <p:nvSpPr>
              <p:cNvPr id="887" name="TextBox 886">
                <a:extLst>
                  <a:ext uri="{FF2B5EF4-FFF2-40B4-BE49-F238E27FC236}">
                    <a16:creationId xmlns:a16="http://schemas.microsoft.com/office/drawing/2014/main" id="{A504C4FD-5ABC-4350-9E22-6A0BF8598959}"/>
                  </a:ext>
                </a:extLst>
              </p:cNvPr>
              <p:cNvSpPr txBox="1"/>
              <p:nvPr/>
            </p:nvSpPr>
            <p:spPr>
              <a:xfrm rot="16200000">
                <a:off x="-564757" y="8554285"/>
                <a:ext cx="1938526" cy="276117"/>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504203" y="8170931"/>
                <a:ext cx="344966" cy="230832"/>
              </a:xfrm>
              <a:prstGeom prst="rect">
                <a:avLst/>
              </a:prstGeom>
              <a:noFill/>
            </p:spPr>
            <p:txBody>
              <a:bodyPr wrap="none" rtlCol="0">
                <a:spAutoFit/>
              </a:bodyPr>
              <a:lstStyle/>
              <a:p>
                <a:r>
                  <a:rPr lang="en-US" sz="900" dirty="0"/>
                  <a:t>7.5</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504203" y="8913311"/>
                <a:ext cx="344966" cy="230832"/>
              </a:xfrm>
              <a:prstGeom prst="rect">
                <a:avLst/>
              </a:prstGeom>
              <a:noFill/>
            </p:spPr>
            <p:txBody>
              <a:bodyPr wrap="none" rtlCol="0">
                <a:spAutoFit/>
              </a:bodyPr>
              <a:lstStyle/>
              <a:p>
                <a:r>
                  <a:rPr lang="en-US" sz="900" dirty="0"/>
                  <a:t>2.5</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600383" y="9298861"/>
                <a:ext cx="248786" cy="230832"/>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600383" y="8540435"/>
                <a:ext cx="248786" cy="230832"/>
              </a:xfrm>
              <a:prstGeom prst="rect">
                <a:avLst/>
              </a:prstGeom>
              <a:noFill/>
            </p:spPr>
            <p:txBody>
              <a:bodyPr wrap="none" rtlCol="0">
                <a:spAutoFit/>
              </a:bodyPr>
              <a:lstStyle/>
              <a:p>
                <a:r>
                  <a:rPr lang="en-US" sz="900" dirty="0"/>
                  <a:t>5</a:t>
                </a:r>
              </a:p>
            </p:txBody>
          </p:sp>
        </p:grpSp>
        <p:sp>
          <p:nvSpPr>
            <p:cNvPr id="881" name="TextBox 880">
              <a:extLst>
                <a:ext uri="{FF2B5EF4-FFF2-40B4-BE49-F238E27FC236}">
                  <a16:creationId xmlns:a16="http://schemas.microsoft.com/office/drawing/2014/main" id="{64DD46F6-C09F-2D4B-10A4-5E57905D0522}"/>
                </a:ext>
              </a:extLst>
            </p:cNvPr>
            <p:cNvSpPr txBox="1"/>
            <p:nvPr/>
          </p:nvSpPr>
          <p:spPr>
            <a:xfrm rot="16200000">
              <a:off x="2542712" y="-189055"/>
              <a:ext cx="680750"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CCL4</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CCL4L2</a:t>
              </a:r>
            </a:p>
            <a:p>
              <a:pPr algn="r">
                <a:lnSpc>
                  <a:spcPts val="1144"/>
                </a:lnSpc>
              </a:pPr>
              <a:r>
                <a:rPr lang="en-US" sz="900" i="1" dirty="0">
                  <a:solidFill>
                    <a:schemeClr val="tx1"/>
                  </a:solidFill>
                </a:rPr>
                <a:t>ADAMTS10</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IFNG</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MMP25-AS1</a:t>
              </a:r>
            </a:p>
            <a:p>
              <a:pPr algn="r">
                <a:lnSpc>
                  <a:spcPts val="1144"/>
                </a:lnSpc>
              </a:pPr>
              <a:r>
                <a:rPr lang="en-US" sz="900" b="1" i="1" dirty="0">
                  <a:solidFill>
                    <a:schemeClr val="tx1"/>
                  </a:solidFill>
                </a:rPr>
                <a:t>CCL5</a:t>
              </a:r>
            </a:p>
            <a:p>
              <a:pPr algn="r">
                <a:lnSpc>
                  <a:spcPts val="1144"/>
                </a:lnSpc>
              </a:pPr>
              <a:r>
                <a:rPr lang="en-US" sz="900" i="1" dirty="0">
                  <a:solidFill>
                    <a:schemeClr val="tx1"/>
                  </a:solidFill>
                </a:rPr>
                <a:t>TNFAIP1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NOTCH2</a:t>
              </a:r>
            </a:p>
            <a:p>
              <a:pPr algn="r">
                <a:lnSpc>
                  <a:spcPts val="1144"/>
                </a:lnSpc>
              </a:pPr>
              <a:r>
                <a:rPr lang="en-US" sz="900" i="1" dirty="0">
                  <a:solidFill>
                    <a:schemeClr val="tx1"/>
                  </a:solidFill>
                </a:rPr>
                <a:t>ADAMTSL4</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IMMP1L</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TNFAIP8L2</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ADAMTS1</a:t>
              </a:r>
            </a:p>
          </p:txBody>
        </p:sp>
        <p:pic>
          <p:nvPicPr>
            <p:cNvPr id="884" name="Picture 883" descr="A graph of a number of cells&#10;&#10;Description automatically generated with medium confidence">
              <a:extLst>
                <a:ext uri="{FF2B5EF4-FFF2-40B4-BE49-F238E27FC236}">
                  <a16:creationId xmlns:a16="http://schemas.microsoft.com/office/drawing/2014/main" id="{513A94B7-27E2-D39D-21EF-AC5188152A6F}"/>
                </a:ext>
              </a:extLst>
            </p:cNvPr>
            <p:cNvPicPr>
              <a:picLocks noChangeAspect="1"/>
            </p:cNvPicPr>
            <p:nvPr/>
          </p:nvPicPr>
          <p:blipFill>
            <a:blip r:embed="rId14"/>
            <a:srcRect l="4138" t="4300" r="1639" b="17385"/>
            <a:stretch/>
          </p:blipFill>
          <p:spPr>
            <a:xfrm>
              <a:off x="719375" y="631322"/>
              <a:ext cx="4203444" cy="1039082"/>
            </a:xfrm>
            <a:prstGeom prst="rect">
              <a:avLst/>
            </a:prstGeom>
          </p:spPr>
        </p:pic>
      </p:gr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15"/>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grpSp>
        <p:nvGrpSpPr>
          <p:cNvPr id="1118" name="Group 1117">
            <a:extLst>
              <a:ext uri="{FF2B5EF4-FFF2-40B4-BE49-F238E27FC236}">
                <a16:creationId xmlns:a16="http://schemas.microsoft.com/office/drawing/2014/main" id="{89261D9D-6278-2AC8-3127-08ED65F4A47A}"/>
              </a:ext>
            </a:extLst>
          </p:cNvPr>
          <p:cNvGrpSpPr/>
          <p:nvPr/>
        </p:nvGrpSpPr>
        <p:grpSpPr>
          <a:xfrm>
            <a:off x="121783" y="4691492"/>
            <a:ext cx="7688195" cy="2776133"/>
            <a:chOff x="143484" y="2532593"/>
            <a:chExt cx="7688195" cy="2776133"/>
          </a:xfrm>
        </p:grpSpPr>
        <p:sp>
          <p:nvSpPr>
            <p:cNvPr id="557" name="Google Shape;527;p4">
              <a:extLst>
                <a:ext uri="{FF2B5EF4-FFF2-40B4-BE49-F238E27FC236}">
                  <a16:creationId xmlns:a16="http://schemas.microsoft.com/office/drawing/2014/main" id="{BA2EDD26-7196-2C15-0B99-ED6B76FB4AAF}"/>
                </a:ext>
              </a:extLst>
            </p:cNvPr>
            <p:cNvSpPr/>
            <p:nvPr/>
          </p:nvSpPr>
          <p:spPr>
            <a:xfrm>
              <a:off x="143484" y="253339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39582" y="2532593"/>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B0D02AE9-ACE7-3C37-3852-6CD17D5B42D3}"/>
                </a:ext>
              </a:extLst>
            </p:cNvPr>
            <p:cNvGrpSpPr/>
            <p:nvPr/>
          </p:nvGrpSpPr>
          <p:grpSpPr>
            <a:xfrm>
              <a:off x="290621" y="2723556"/>
              <a:ext cx="4267692" cy="2570234"/>
              <a:chOff x="198472" y="2723556"/>
              <a:chExt cx="4707549" cy="2570234"/>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198472" y="3290850"/>
                <a:ext cx="888776" cy="1661868"/>
                <a:chOff x="6468788" y="4959839"/>
                <a:chExt cx="822997" cy="1661868"/>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6" y="5880034"/>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rot="16200000">
                  <a:off x="5753250" y="5675377"/>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6" y="549926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6">
                  <a:alphaModFix/>
                </a:blip>
                <a:srcRect/>
                <a:stretch/>
              </p:blipFill>
              <p:spPr>
                <a:xfrm>
                  <a:off x="6698178" y="5206435"/>
                  <a:ext cx="122112"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6" y="5118502"/>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3179595" y="2727642"/>
                <a:ext cx="530820"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202954" y="2723556"/>
                <a:ext cx="946993" cy="230832"/>
              </a:xfrm>
              <a:prstGeom prst="rect">
                <a:avLst/>
              </a:prstGeom>
              <a:noFill/>
            </p:spPr>
            <p:txBody>
              <a:bodyPr wrap="square" rtlCol="0">
                <a:spAutoFit/>
              </a:bodyPr>
              <a:lstStyle/>
              <a:p>
                <a:r>
                  <a:rPr lang="en-US" sz="900" dirty="0"/>
                  <a:t>At-Risk/ERA</a:t>
                </a:r>
              </a:p>
            </p:txBody>
          </p:sp>
          <p:sp>
            <p:nvSpPr>
              <p:cNvPr id="552" name="Google Shape;453;p3">
                <a:extLst>
                  <a:ext uri="{FF2B5EF4-FFF2-40B4-BE49-F238E27FC236}">
                    <a16:creationId xmlns:a16="http://schemas.microsoft.com/office/drawing/2014/main" id="{F4E1F8A0-0AE7-3A44-E5BC-8B79D9BDF933}"/>
                  </a:ext>
                </a:extLst>
              </p:cNvPr>
              <p:cNvSpPr txBox="1"/>
              <p:nvPr/>
            </p:nvSpPr>
            <p:spPr>
              <a:xfrm>
                <a:off x="738367" y="2917144"/>
                <a:ext cx="3710347" cy="2492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1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1   2   3   4    5   6   7   8   9  10 11 12 13 14 15 16 17 18 19 20 21 22 23 24 25 26 27 28 29 30 31 32.   34 35 36 37 38 39 40 41 42 43 44 45 46 47 48 49 50 51 52 53 54 55 56 57 58 59 60 61 62 63 64 65 66 67</a:t>
                </a:r>
                <a:endParaRPr sz="51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 name="TextBox 69">
                <a:extLst>
                  <a:ext uri="{FF2B5EF4-FFF2-40B4-BE49-F238E27FC236}">
                    <a16:creationId xmlns:a16="http://schemas.microsoft.com/office/drawing/2014/main" id="{7A3014E0-BE52-129E-C721-C4B46537AC3A}"/>
                  </a:ext>
                </a:extLst>
              </p:cNvPr>
              <p:cNvSpPr txBox="1"/>
              <p:nvPr/>
            </p:nvSpPr>
            <p:spPr>
              <a:xfrm>
                <a:off x="4304079" y="3031632"/>
                <a:ext cx="601942" cy="2262158"/>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XCL2</a:t>
                </a:r>
              </a:p>
              <a:p>
                <a:r>
                  <a:rPr lang="en-US" sz="470" b="1" i="1" dirty="0">
                    <a:solidFill>
                      <a:schemeClr val="tx1"/>
                    </a:solidFill>
                  </a:rPr>
                  <a:t>CCL4</a:t>
                </a:r>
              </a:p>
              <a:p>
                <a:r>
                  <a:rPr lang="en-US" sz="470" i="1" dirty="0">
                    <a:solidFill>
                      <a:schemeClr val="tx1"/>
                    </a:solidFill>
                  </a:rPr>
                  <a:t>IFNL1</a:t>
                </a:r>
              </a:p>
              <a:p>
                <a:r>
                  <a:rPr lang="en-US" sz="470" i="1" dirty="0">
                    <a:solidFill>
                      <a:schemeClr val="tx1"/>
                    </a:solidFill>
                  </a:rPr>
                  <a:t>PDGFD</a:t>
                </a:r>
              </a:p>
              <a:p>
                <a:r>
                  <a:rPr lang="en-US" sz="470" b="1" i="1" dirty="0">
                    <a:solidFill>
                      <a:schemeClr val="tx1"/>
                    </a:solidFill>
                  </a:rPr>
                  <a:t>IL12A</a:t>
                </a:r>
              </a:p>
              <a:p>
                <a:r>
                  <a:rPr lang="en-US" sz="470" i="1" dirty="0">
                    <a:solidFill>
                      <a:schemeClr val="tx1"/>
                    </a:solidFill>
                  </a:rPr>
                  <a:t>CCL4L2</a:t>
                </a:r>
              </a:p>
              <a:p>
                <a:r>
                  <a:rPr lang="en-US" sz="470" i="1" dirty="0">
                    <a:solidFill>
                      <a:schemeClr val="tx1"/>
                    </a:solidFill>
                  </a:rPr>
                  <a:t>ADAMTS10</a:t>
                </a:r>
              </a:p>
              <a:p>
                <a:r>
                  <a:rPr lang="en-US" sz="470" b="1" i="1" dirty="0">
                    <a:solidFill>
                      <a:schemeClr val="tx1"/>
                    </a:solidFill>
                  </a:rPr>
                  <a:t>IL15</a:t>
                </a:r>
              </a:p>
              <a:p>
                <a:r>
                  <a:rPr lang="en-US" sz="470" i="1" dirty="0">
                    <a:solidFill>
                      <a:schemeClr val="tx1"/>
                    </a:solidFill>
                  </a:rPr>
                  <a:t>CCL3</a:t>
                </a:r>
              </a:p>
              <a:p>
                <a:r>
                  <a:rPr lang="en-US" sz="470" i="1" dirty="0">
                    <a:solidFill>
                      <a:schemeClr val="tx1"/>
                    </a:solidFill>
                  </a:rPr>
                  <a:t>MMP24OS</a:t>
                </a:r>
              </a:p>
              <a:p>
                <a:r>
                  <a:rPr lang="en-US" sz="470" i="1" dirty="0">
                    <a:solidFill>
                      <a:schemeClr val="tx1"/>
                    </a:solidFill>
                  </a:rPr>
                  <a:t>IFNG</a:t>
                </a:r>
              </a:p>
              <a:p>
                <a:r>
                  <a:rPr lang="en-US" sz="470" b="1" i="1" dirty="0">
                    <a:solidFill>
                      <a:schemeClr val="tx1"/>
                    </a:solidFill>
                  </a:rPr>
                  <a:t>TGFB1</a:t>
                </a:r>
              </a:p>
              <a:p>
                <a:r>
                  <a:rPr lang="en-US" sz="470" i="1" dirty="0">
                    <a:solidFill>
                      <a:schemeClr val="tx1"/>
                    </a:solidFill>
                  </a:rPr>
                  <a:t>MMP25-AS1</a:t>
                </a:r>
              </a:p>
              <a:p>
                <a:r>
                  <a:rPr lang="en-US" sz="470" b="1" i="1" dirty="0">
                    <a:solidFill>
                      <a:schemeClr val="tx1"/>
                    </a:solidFill>
                  </a:rPr>
                  <a:t>CCL5</a:t>
                </a:r>
              </a:p>
              <a:p>
                <a:r>
                  <a:rPr lang="en-US" sz="470" i="1" dirty="0">
                    <a:solidFill>
                      <a:schemeClr val="tx1"/>
                    </a:solidFill>
                  </a:rPr>
                  <a:t>TNFAIP1</a:t>
                </a:r>
              </a:p>
              <a:p>
                <a:r>
                  <a:rPr lang="en-US" sz="470" i="1" dirty="0">
                    <a:solidFill>
                      <a:schemeClr val="tx1"/>
                    </a:solidFill>
                  </a:rPr>
                  <a:t>TNFSF9</a:t>
                </a:r>
              </a:p>
              <a:p>
                <a:r>
                  <a:rPr lang="en-US" sz="470" i="1" dirty="0">
                    <a:solidFill>
                      <a:schemeClr val="tx1"/>
                    </a:solidFill>
                  </a:rPr>
                  <a:t>ADAMTS17</a:t>
                </a:r>
              </a:p>
              <a:p>
                <a:r>
                  <a:rPr lang="en-US" sz="470" b="1" i="1" dirty="0">
                    <a:solidFill>
                      <a:schemeClr val="tx1"/>
                    </a:solidFill>
                  </a:rPr>
                  <a:t>NOTCH1</a:t>
                </a:r>
              </a:p>
              <a:p>
                <a:r>
                  <a:rPr lang="en-US" sz="470" i="1" dirty="0">
                    <a:solidFill>
                      <a:schemeClr val="tx1"/>
                    </a:solidFill>
                  </a:rPr>
                  <a:t>NOTCH2</a:t>
                </a:r>
              </a:p>
              <a:p>
                <a:r>
                  <a:rPr lang="en-US" sz="470" i="1" dirty="0">
                    <a:solidFill>
                      <a:schemeClr val="tx1"/>
                    </a:solidFill>
                  </a:rPr>
                  <a:t>ADAMTSL4</a:t>
                </a:r>
              </a:p>
              <a:p>
                <a:r>
                  <a:rPr lang="en-US" sz="470" i="1" dirty="0">
                    <a:solidFill>
                      <a:schemeClr val="tx1"/>
                    </a:solidFill>
                  </a:rPr>
                  <a:t>CXCL16</a:t>
                </a:r>
              </a:p>
              <a:p>
                <a:r>
                  <a:rPr lang="en-US" sz="470" i="1" dirty="0">
                    <a:solidFill>
                      <a:schemeClr val="tx1"/>
                    </a:solidFill>
                  </a:rPr>
                  <a:t>CCL20</a:t>
                </a:r>
              </a:p>
              <a:p>
                <a:r>
                  <a:rPr lang="en-US" sz="470" b="1" i="1" dirty="0">
                    <a:solidFill>
                      <a:schemeClr val="tx1"/>
                    </a:solidFill>
                  </a:rPr>
                  <a:t>TNFSF14</a:t>
                </a:r>
              </a:p>
              <a:p>
                <a:r>
                  <a:rPr lang="en-US" sz="470" i="1" dirty="0">
                    <a:solidFill>
                      <a:schemeClr val="tx1"/>
                    </a:solidFill>
                  </a:rPr>
                  <a:t>IMMP1L</a:t>
                </a:r>
              </a:p>
              <a:p>
                <a:r>
                  <a:rPr lang="en-US" sz="470" i="1" dirty="0">
                    <a:solidFill>
                      <a:schemeClr val="tx1"/>
                    </a:solidFill>
                  </a:rPr>
                  <a:t>TGFA</a:t>
                </a:r>
              </a:p>
              <a:p>
                <a:r>
                  <a:rPr lang="en-US" sz="470" i="1" dirty="0">
                    <a:solidFill>
                      <a:schemeClr val="tx1"/>
                    </a:solidFill>
                  </a:rPr>
                  <a:t>TNFAIP8L2</a:t>
                </a:r>
              </a:p>
              <a:p>
                <a:r>
                  <a:rPr lang="en-US" sz="470" i="1" dirty="0">
                    <a:solidFill>
                      <a:schemeClr val="tx1"/>
                    </a:solidFill>
                  </a:rPr>
                  <a:t>IL18BP</a:t>
                </a:r>
              </a:p>
              <a:p>
                <a:r>
                  <a:rPr lang="en-US" sz="470" i="1" dirty="0">
                    <a:solidFill>
                      <a:schemeClr val="tx1"/>
                    </a:solidFill>
                  </a:rPr>
                  <a:t>XCL1</a:t>
                </a:r>
              </a:p>
              <a:p>
                <a:r>
                  <a:rPr lang="en-US" sz="470" i="1" dirty="0">
                    <a:solidFill>
                      <a:schemeClr val="tx1"/>
                    </a:solidFill>
                  </a:rPr>
                  <a:t>ADAMTS1</a:t>
                </a:r>
              </a:p>
            </p:txBody>
          </p:sp>
          <p:pic>
            <p:nvPicPr>
              <p:cNvPr id="115" name="Picture 114" descr="A screenshot of a graph&#10;&#10;Description automatically generated">
                <a:extLst>
                  <a:ext uri="{FF2B5EF4-FFF2-40B4-BE49-F238E27FC236}">
                    <a16:creationId xmlns:a16="http://schemas.microsoft.com/office/drawing/2014/main" id="{3F96ECC2-5BD0-393E-5C3F-FBCF6221234A}"/>
                  </a:ext>
                </a:extLst>
              </p:cNvPr>
              <p:cNvPicPr>
                <a:picLocks noChangeAspect="1"/>
              </p:cNvPicPr>
              <p:nvPr/>
            </p:nvPicPr>
            <p:blipFill>
              <a:blip r:embed="rId17"/>
              <a:srcRect t="5160" r="21062" b="12953"/>
              <a:stretch/>
            </p:blipFill>
            <p:spPr>
              <a:xfrm>
                <a:off x="744737" y="2965973"/>
                <a:ext cx="3594220" cy="2275913"/>
              </a:xfrm>
              <a:prstGeom prst="rect">
                <a:avLst/>
              </a:prstGeom>
            </p:spPr>
          </p:pic>
        </p:grpSp>
        <p:sp>
          <p:nvSpPr>
            <p:cNvPr id="523" name="Google Shape;527;p4">
              <a:extLst>
                <a:ext uri="{FF2B5EF4-FFF2-40B4-BE49-F238E27FC236}">
                  <a16:creationId xmlns:a16="http://schemas.microsoft.com/office/drawing/2014/main" id="{99748A4A-F4FB-3DC1-CDBA-52B64C2F9804}"/>
                </a:ext>
              </a:extLst>
            </p:cNvPr>
            <p:cNvSpPr/>
            <p:nvPr/>
          </p:nvSpPr>
          <p:spPr>
            <a:xfrm>
              <a:off x="5011417" y="2537812"/>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61306" y="2532593"/>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77675" y="2778774"/>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18"/>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48350" y="2965576"/>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23607" y="2965576"/>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95683" y="2965575"/>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87493" y="4111724"/>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23607" y="4111723"/>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25911" y="4111722"/>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75220" y="5077894"/>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9"/>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15"/>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20"/>
          <a:stretch>
            <a:fillRect/>
          </a:stretch>
        </p:blipFill>
        <p:spPr>
          <a:xfrm>
            <a:off x="5123039" y="2769468"/>
            <a:ext cx="2044148" cy="1828800"/>
          </a:xfrm>
          <a:prstGeom prst="rect">
            <a:avLst/>
          </a:prstGeom>
        </p:spPr>
      </p:pic>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6" name="Group 685">
            <a:extLst>
              <a:ext uri="{FF2B5EF4-FFF2-40B4-BE49-F238E27FC236}">
                <a16:creationId xmlns:a16="http://schemas.microsoft.com/office/drawing/2014/main" id="{E01B7ECD-BA1D-6BFB-FB59-2BBFEE35D1B5}"/>
              </a:ext>
            </a:extLst>
          </p:cNvPr>
          <p:cNvGrpSpPr/>
          <p:nvPr/>
        </p:nvGrpSpPr>
        <p:grpSpPr>
          <a:xfrm>
            <a:off x="441133" y="3016267"/>
            <a:ext cx="7144679" cy="2782132"/>
            <a:chOff x="457036" y="3016267"/>
            <a:chExt cx="5216330" cy="2782132"/>
          </a:xfrm>
        </p:grpSpPr>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3"/>
            <a:srcRect t="10576" r="26148" b="87273"/>
            <a:stretch/>
          </p:blipFill>
          <p:spPr>
            <a:xfrm>
              <a:off x="457036" y="3290627"/>
              <a:ext cx="4805338" cy="140860"/>
            </a:xfrm>
            <a:prstGeom prst="rect">
              <a:avLst/>
            </a:prstGeom>
          </p:spPr>
        </p:pic>
        <p:pic>
          <p:nvPicPr>
            <p:cNvPr id="664" name="Picture 663">
              <a:extLst>
                <a:ext uri="{FF2B5EF4-FFF2-40B4-BE49-F238E27FC236}">
                  <a16:creationId xmlns:a16="http://schemas.microsoft.com/office/drawing/2014/main" id="{7932A494-299B-2DBE-F5BD-E95BBAB3BBCD}"/>
                </a:ext>
              </a:extLst>
            </p:cNvPr>
            <p:cNvPicPr>
              <a:picLocks noChangeAspect="1"/>
            </p:cNvPicPr>
            <p:nvPr/>
          </p:nvPicPr>
          <p:blipFill>
            <a:blip r:embed="rId3"/>
            <a:srcRect t="19132" r="26148" b="9855"/>
            <a:stretch/>
          </p:blipFill>
          <p:spPr>
            <a:xfrm>
              <a:off x="463686" y="3450142"/>
              <a:ext cx="4805338" cy="2004198"/>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938082" y="3016267"/>
              <a:ext cx="4335149"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4" name="Group 753">
              <a:extLst>
                <a:ext uri="{FF2B5EF4-FFF2-40B4-BE49-F238E27FC236}">
                  <a16:creationId xmlns:a16="http://schemas.microsoft.com/office/drawing/2014/main" id="{D7BD4A61-2A70-655B-B6CC-095D54B3C08A}"/>
                </a:ext>
              </a:extLst>
            </p:cNvPr>
            <p:cNvGrpSpPr/>
            <p:nvPr/>
          </p:nvGrpSpPr>
          <p:grpSpPr>
            <a:xfrm>
              <a:off x="885971" y="5345234"/>
              <a:ext cx="289878" cy="453165"/>
              <a:chOff x="1535072" y="5358523"/>
              <a:chExt cx="289878" cy="453165"/>
            </a:xfrm>
          </p:grpSpPr>
          <p:sp>
            <p:nvSpPr>
              <p:cNvPr id="709" name="TextBox 708">
                <a:extLst>
                  <a:ext uri="{FF2B5EF4-FFF2-40B4-BE49-F238E27FC236}">
                    <a16:creationId xmlns:a16="http://schemas.microsoft.com/office/drawing/2014/main" id="{7A83579F-895C-38C9-213E-F6AD7C92A8F8}"/>
                  </a:ext>
                </a:extLst>
              </p:cNvPr>
              <p:cNvSpPr txBox="1"/>
              <p:nvPr/>
            </p:nvSpPr>
            <p:spPr>
              <a:xfrm rot="16200000">
                <a:off x="1416211" y="5477384"/>
                <a:ext cx="453165" cy="215444"/>
              </a:xfrm>
              <a:prstGeom prst="rect">
                <a:avLst/>
              </a:prstGeom>
              <a:noFill/>
            </p:spPr>
            <p:txBody>
              <a:bodyPr wrap="square">
                <a:spAutoFit/>
              </a:bodyPr>
              <a:lstStyle/>
              <a:p>
                <a:r>
                  <a:rPr lang="en-US" sz="500" dirty="0"/>
                  <a:t>cluster1</a:t>
                </a:r>
                <a:r>
                  <a:rPr lang="en-US" sz="800" dirty="0"/>
                  <a:t> </a:t>
                </a:r>
                <a:endParaRPr lang="en-US" dirty="0"/>
              </a:p>
            </p:txBody>
          </p:sp>
          <p:sp>
            <p:nvSpPr>
              <p:cNvPr id="715" name="TextBox 714">
                <a:extLst>
                  <a:ext uri="{FF2B5EF4-FFF2-40B4-BE49-F238E27FC236}">
                    <a16:creationId xmlns:a16="http://schemas.microsoft.com/office/drawing/2014/main" id="{77D36804-25B3-BC7E-ADC4-4041C1773F2A}"/>
                  </a:ext>
                </a:extLst>
              </p:cNvPr>
              <p:cNvSpPr txBox="1"/>
              <p:nvPr/>
            </p:nvSpPr>
            <p:spPr>
              <a:xfrm rot="16200000">
                <a:off x="1490645" y="5477384"/>
                <a:ext cx="453165" cy="215444"/>
              </a:xfrm>
              <a:prstGeom prst="rect">
                <a:avLst/>
              </a:prstGeom>
              <a:noFill/>
            </p:spPr>
            <p:txBody>
              <a:bodyPr wrap="square">
                <a:spAutoFit/>
              </a:bodyPr>
              <a:lstStyle/>
              <a:p>
                <a:r>
                  <a:rPr lang="en-US" sz="500" dirty="0"/>
                  <a:t>cluster2</a:t>
                </a:r>
                <a:r>
                  <a:rPr lang="en-US" sz="800" dirty="0"/>
                  <a:t> </a:t>
                </a:r>
                <a:endParaRPr lang="en-US" dirty="0"/>
              </a:p>
            </p:txBody>
          </p:sp>
          <p:cxnSp>
            <p:nvCxnSpPr>
              <p:cNvPr id="746" name="Straight Connector 745">
                <a:extLst>
                  <a:ext uri="{FF2B5EF4-FFF2-40B4-BE49-F238E27FC236}">
                    <a16:creationId xmlns:a16="http://schemas.microsoft.com/office/drawing/2014/main" id="{5F7B69F4-1FCE-A7D3-20D3-8FAFD363431B}"/>
                  </a:ext>
                </a:extLst>
              </p:cNvPr>
              <p:cNvCxnSpPr/>
              <p:nvPr/>
            </p:nvCxnSpPr>
            <p:spPr>
              <a:xfrm>
                <a:off x="1634894"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153A91C5-7C40-9B34-3FE4-F1B1B98EFAD5}"/>
                  </a:ext>
                </a:extLst>
              </p:cNvPr>
              <p:cNvCxnSpPr/>
              <p:nvPr/>
            </p:nvCxnSpPr>
            <p:spPr>
              <a:xfrm>
                <a:off x="1703320"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1" name="Group 760">
              <a:extLst>
                <a:ext uri="{FF2B5EF4-FFF2-40B4-BE49-F238E27FC236}">
                  <a16:creationId xmlns:a16="http://schemas.microsoft.com/office/drawing/2014/main" id="{9FBE6341-97B6-2721-B8C7-1D1E72E019A7}"/>
                </a:ext>
              </a:extLst>
            </p:cNvPr>
            <p:cNvGrpSpPr/>
            <p:nvPr/>
          </p:nvGrpSpPr>
          <p:grpSpPr>
            <a:xfrm>
              <a:off x="5269024" y="5192287"/>
              <a:ext cx="404342" cy="282774"/>
              <a:chOff x="5269024" y="5195712"/>
              <a:chExt cx="404342" cy="282774"/>
            </a:xfrm>
          </p:grpSpPr>
          <p:sp>
            <p:nvSpPr>
              <p:cNvPr id="750" name="TextBox 749">
                <a:extLst>
                  <a:ext uri="{FF2B5EF4-FFF2-40B4-BE49-F238E27FC236}">
                    <a16:creationId xmlns:a16="http://schemas.microsoft.com/office/drawing/2014/main" id="{E438BA7B-B934-7231-C4F7-5FC4BA6BA1D3}"/>
                  </a:ext>
                </a:extLst>
              </p:cNvPr>
              <p:cNvSpPr txBox="1"/>
              <p:nvPr/>
            </p:nvSpPr>
            <p:spPr>
              <a:xfrm>
                <a:off x="5272743" y="5309209"/>
                <a:ext cx="307645" cy="169277"/>
              </a:xfrm>
              <a:prstGeom prst="rect">
                <a:avLst/>
              </a:prstGeom>
              <a:noFill/>
            </p:spPr>
            <p:txBody>
              <a:bodyPr wrap="square">
                <a:spAutoFit/>
              </a:bodyPr>
              <a:lstStyle/>
              <a:p>
                <a:r>
                  <a:rPr lang="en-US" sz="500" dirty="0"/>
                  <a:t>TF1</a:t>
                </a:r>
                <a:endParaRPr lang="en-US" dirty="0"/>
              </a:p>
            </p:txBody>
          </p:sp>
          <p:sp>
            <p:nvSpPr>
              <p:cNvPr id="751" name="TextBox 750">
                <a:extLst>
                  <a:ext uri="{FF2B5EF4-FFF2-40B4-BE49-F238E27FC236}">
                    <a16:creationId xmlns:a16="http://schemas.microsoft.com/office/drawing/2014/main" id="{8B2758A7-9DFA-BAC8-CC4B-C0404D72AC9F}"/>
                  </a:ext>
                </a:extLst>
              </p:cNvPr>
              <p:cNvSpPr txBox="1"/>
              <p:nvPr/>
            </p:nvSpPr>
            <p:spPr>
              <a:xfrm>
                <a:off x="5269024" y="5195712"/>
                <a:ext cx="404342" cy="215444"/>
              </a:xfrm>
              <a:prstGeom prst="rect">
                <a:avLst/>
              </a:prstGeom>
              <a:noFill/>
            </p:spPr>
            <p:txBody>
              <a:bodyPr wrap="square">
                <a:spAutoFit/>
              </a:bodyPr>
              <a:lstStyle/>
              <a:p>
                <a:r>
                  <a:rPr lang="en-US" sz="500" dirty="0"/>
                  <a:t>TF2</a:t>
                </a:r>
                <a:r>
                  <a:rPr lang="en-US" sz="800" dirty="0"/>
                  <a:t> </a:t>
                </a:r>
                <a:endParaRPr lang="en-US" dirty="0"/>
              </a:p>
            </p:txBody>
          </p:sp>
          <p:cxnSp>
            <p:nvCxnSpPr>
              <p:cNvPr id="752" name="Straight Connector 751">
                <a:extLst>
                  <a:ext uri="{FF2B5EF4-FFF2-40B4-BE49-F238E27FC236}">
                    <a16:creationId xmlns:a16="http://schemas.microsoft.com/office/drawing/2014/main" id="{0B4EDCDD-ED16-AB5C-7066-68966679FF98}"/>
                  </a:ext>
                </a:extLst>
              </p:cNvPr>
              <p:cNvCxnSpPr>
                <a:cxnSpLocks/>
              </p:cNvCxnSpPr>
              <p:nvPr/>
            </p:nvCxnSpPr>
            <p:spPr>
              <a:xfrm rot="5400000">
                <a:off x="5304222" y="529559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7A265E37-604C-5371-B53D-B2FF98D36109}"/>
                  </a:ext>
                </a:extLst>
              </p:cNvPr>
              <p:cNvCxnSpPr>
                <a:cxnSpLocks/>
              </p:cNvCxnSpPr>
              <p:nvPr/>
            </p:nvCxnSpPr>
            <p:spPr>
              <a:xfrm rot="5400000">
                <a:off x="5305633" y="5366160"/>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61" name="Picture 660" descr="A graph of different distance metrics&#10;&#10;Description automatically generated">
            <a:extLst>
              <a:ext uri="{FF2B5EF4-FFF2-40B4-BE49-F238E27FC236}">
                <a16:creationId xmlns:a16="http://schemas.microsoft.com/office/drawing/2014/main" id="{A5FB0872-C694-97B5-C784-8186D92795FD}"/>
              </a:ext>
            </a:extLst>
          </p:cNvPr>
          <p:cNvPicPr>
            <a:picLocks noChangeAspect="1"/>
          </p:cNvPicPr>
          <p:nvPr/>
        </p:nvPicPr>
        <p:blipFill>
          <a:blip r:embed="rId4"/>
          <a:srcRect l="11532" t="10388" r="30555" b="14348"/>
          <a:stretch/>
        </p:blipFill>
        <p:spPr>
          <a:xfrm>
            <a:off x="5348677" y="1077934"/>
            <a:ext cx="1544043" cy="1142614"/>
          </a:xfrm>
          <a:prstGeom prst="rect">
            <a:avLst/>
          </a:prstGeom>
        </p:spPr>
      </p:pic>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92844"/>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92844"/>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oogle Shape;353;p2">
            <a:extLst>
              <a:ext uri="{FF2B5EF4-FFF2-40B4-BE49-F238E27FC236}">
                <a16:creationId xmlns:a16="http://schemas.microsoft.com/office/drawing/2014/main" id="{92A98F5B-B33C-931C-2D44-6B137F54897A}"/>
              </a:ext>
            </a:extLst>
          </p:cNvPr>
          <p:cNvGrpSpPr/>
          <p:nvPr/>
        </p:nvGrpSpPr>
        <p:grpSpPr>
          <a:xfrm>
            <a:off x="2981472" y="5509110"/>
            <a:ext cx="1925617" cy="547732"/>
            <a:chOff x="5530350" y="1441876"/>
            <a:chExt cx="1925617" cy="547732"/>
          </a:xfrm>
        </p:grpSpPr>
        <p:sp>
          <p:nvSpPr>
            <p:cNvPr id="19" name="Google Shape;354;p2">
              <a:extLst>
                <a:ext uri="{FF2B5EF4-FFF2-40B4-BE49-F238E27FC236}">
                  <a16:creationId xmlns:a16="http://schemas.microsoft.com/office/drawing/2014/main" id="{A4E900C5-61FC-FE6E-995C-CF371F2DA0C6}"/>
                </a:ext>
              </a:extLst>
            </p:cNvPr>
            <p:cNvSpPr txBox="1"/>
            <p:nvPr/>
          </p:nvSpPr>
          <p:spPr>
            <a:xfrm>
              <a:off x="5592349"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0" name="Google Shape;355;p2">
              <a:extLst>
                <a:ext uri="{FF2B5EF4-FFF2-40B4-BE49-F238E27FC236}">
                  <a16:creationId xmlns:a16="http://schemas.microsoft.com/office/drawing/2014/main" id="{FDB78B0B-931B-7EE9-10F9-7A981F0FF9D9}"/>
                </a:ext>
              </a:extLst>
            </p:cNvPr>
            <p:cNvSpPr txBox="1"/>
            <p:nvPr/>
          </p:nvSpPr>
          <p:spPr>
            <a:xfrm>
              <a:off x="6044747"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356;p2">
              <a:extLst>
                <a:ext uri="{FF2B5EF4-FFF2-40B4-BE49-F238E27FC236}">
                  <a16:creationId xmlns:a16="http://schemas.microsoft.com/office/drawing/2014/main" id="{2794D1A4-7A37-C4FE-732B-084776893A39}"/>
                </a:ext>
              </a:extLst>
            </p:cNvPr>
            <p:cNvSpPr txBox="1"/>
            <p:nvPr/>
          </p:nvSpPr>
          <p:spPr>
            <a:xfrm>
              <a:off x="6497145"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3" name="Google Shape;357;p2">
              <a:extLst>
                <a:ext uri="{FF2B5EF4-FFF2-40B4-BE49-F238E27FC236}">
                  <a16:creationId xmlns:a16="http://schemas.microsoft.com/office/drawing/2014/main" id="{02E06E37-D6FD-DBEA-2FEB-BA4C2DF8B0BF}"/>
                </a:ext>
              </a:extLst>
            </p:cNvPr>
            <p:cNvSpPr txBox="1"/>
            <p:nvPr/>
          </p:nvSpPr>
          <p:spPr>
            <a:xfrm>
              <a:off x="6949544"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9" name="Google Shape;358;p2">
              <a:extLst>
                <a:ext uri="{FF2B5EF4-FFF2-40B4-BE49-F238E27FC236}">
                  <a16:creationId xmlns:a16="http://schemas.microsoft.com/office/drawing/2014/main" id="{C9724F9B-A68E-3681-0F58-089022AD36C8}"/>
                </a:ext>
              </a:extLst>
            </p:cNvPr>
            <p:cNvSpPr txBox="1"/>
            <p:nvPr/>
          </p:nvSpPr>
          <p:spPr>
            <a:xfrm>
              <a:off x="5530350" y="1441876"/>
              <a:ext cx="192561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 name="Google Shape;359;p2">
              <a:extLst>
                <a:ext uri="{FF2B5EF4-FFF2-40B4-BE49-F238E27FC236}">
                  <a16:creationId xmlns:a16="http://schemas.microsoft.com/office/drawing/2014/main" id="{7DDF3D71-671F-21C2-41D3-FB4539F05B47}"/>
                </a:ext>
              </a:extLst>
            </p:cNvPr>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sp>
        <p:nvSpPr>
          <p:cNvPr id="734" name="Google Shape;734;p6"/>
          <p:cNvSpPr/>
          <p:nvPr/>
        </p:nvSpPr>
        <p:spPr>
          <a:xfrm>
            <a:off x="207748" y="6472858"/>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6483365"/>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6474822"/>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819038"/>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845682"/>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8307568"/>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64741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6472858"/>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7051295"/>
            <a:ext cx="3146120" cy="2516025"/>
            <a:chOff x="5025230" y="6319330"/>
            <a:chExt cx="3492919" cy="2793368"/>
          </a:xfrm>
        </p:grpSpPr>
        <p:grpSp>
          <p:nvGrpSpPr>
            <p:cNvPr id="667" name="Group 666">
              <a:extLst>
                <a:ext uri="{FF2B5EF4-FFF2-40B4-BE49-F238E27FC236}">
                  <a16:creationId xmlns:a16="http://schemas.microsoft.com/office/drawing/2014/main" id="{14CE4616-5A72-4A0A-8F98-878D688E44F9}"/>
                </a:ext>
              </a:extLst>
            </p:cNvPr>
            <p:cNvGrpSpPr/>
            <p:nvPr/>
          </p:nvGrpSpPr>
          <p:grpSpPr>
            <a:xfrm>
              <a:off x="5997382" y="7805398"/>
              <a:ext cx="2520767" cy="1307300"/>
              <a:chOff x="1021439" y="2553298"/>
              <a:chExt cx="2520767" cy="1307300"/>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1021439" y="36385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Rectangle 709">
                <a:extLst>
                  <a:ext uri="{FF2B5EF4-FFF2-40B4-BE49-F238E27FC236}">
                    <a16:creationId xmlns:a16="http://schemas.microsoft.com/office/drawing/2014/main" id="{FE5F9995-336D-123E-DD1C-4D6CD9A7B1B9}"/>
                  </a:ext>
                </a:extLst>
              </p:cNvPr>
              <p:cNvSpPr/>
              <p:nvPr/>
            </p:nvSpPr>
            <p:spPr>
              <a:xfrm>
                <a:off x="2556446" y="2553298"/>
                <a:ext cx="723900" cy="82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6"/>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7"/>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8"/>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9"/>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0"/>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695" name="Picture 694">
            <a:extLst>
              <a:ext uri="{FF2B5EF4-FFF2-40B4-BE49-F238E27FC236}">
                <a16:creationId xmlns:a16="http://schemas.microsoft.com/office/drawing/2014/main" id="{19288B9B-B822-512F-BC82-9816ECCC7862}"/>
              </a:ext>
            </a:extLst>
          </p:cNvPr>
          <p:cNvPicPr>
            <a:picLocks noChangeAspect="1"/>
          </p:cNvPicPr>
          <p:nvPr/>
        </p:nvPicPr>
        <p:blipFill>
          <a:blip r:embed="rId11"/>
          <a:srcRect l="15637" r="23582"/>
          <a:stretch/>
        </p:blipFill>
        <p:spPr>
          <a:xfrm>
            <a:off x="5569729" y="6796630"/>
            <a:ext cx="1942182" cy="2541696"/>
          </a:xfrm>
          <a:prstGeom prst="rect">
            <a:avLst/>
          </a:prstGeom>
        </p:spPr>
      </p:pic>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847184"/>
            <a:ext cx="2286000" cy="22958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508896" y="586906"/>
            <a:ext cx="6942459" cy="2051000"/>
            <a:chOff x="508896" y="586906"/>
            <a:chExt cx="6942459"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2" name="Picture 761">
              <a:extLst>
                <a:ext uri="{FF2B5EF4-FFF2-40B4-BE49-F238E27FC236}">
                  <a16:creationId xmlns:a16="http://schemas.microsoft.com/office/drawing/2014/main" id="{FBBFC32A-3ABF-F747-2E34-B2A6BCB0CB47}"/>
                </a:ext>
              </a:extLst>
            </p:cNvPr>
            <p:cNvPicPr>
              <a:picLocks noChangeAspect="1"/>
            </p:cNvPicPr>
            <p:nvPr/>
          </p:nvPicPr>
          <p:blipFill>
            <a:blip r:embed="rId5"/>
            <a:srcRect l="9743" t="1" r="21877" b="1904"/>
            <a:stretch/>
          </p:blipFill>
          <p:spPr>
            <a:xfrm>
              <a:off x="508896" y="782616"/>
              <a:ext cx="6317070" cy="1352157"/>
            </a:xfrm>
            <a:prstGeom prst="rect">
              <a:avLst/>
            </a:prstGeom>
          </p:spPr>
        </p:pic>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6"/>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7"/>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8"/>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pic>
        <p:nvPicPr>
          <p:cNvPr id="787" name="Picture 786" descr="A diagram of a graph&#10;&#10;Description automatically generated with medium confidence">
            <a:extLst>
              <a:ext uri="{FF2B5EF4-FFF2-40B4-BE49-F238E27FC236}">
                <a16:creationId xmlns:a16="http://schemas.microsoft.com/office/drawing/2014/main" id="{D04E1688-C8E8-D22E-526D-AE582F6BAC17}"/>
              </a:ext>
            </a:extLst>
          </p:cNvPr>
          <p:cNvPicPr>
            <a:picLocks noChangeAspect="1"/>
          </p:cNvPicPr>
          <p:nvPr/>
        </p:nvPicPr>
        <p:blipFill>
          <a:blip r:embed="rId9"/>
          <a:stretch>
            <a:fillRect/>
          </a:stretch>
        </p:blipFill>
        <p:spPr>
          <a:xfrm>
            <a:off x="215135" y="3003430"/>
            <a:ext cx="7342129" cy="1498393"/>
          </a:xfrm>
          <a:prstGeom prst="rect">
            <a:avLst/>
          </a:prstGeom>
        </p:spPr>
      </p:pic>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10"/>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11"/>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11"/>
            <a:srcRect l="85841" t="51425"/>
            <a:stretch/>
          </p:blipFill>
          <p:spPr>
            <a:xfrm>
              <a:off x="3097994" y="5184082"/>
              <a:ext cx="467814" cy="888342"/>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p:nvPr/>
        </p:nvGrpSpPr>
        <p:grpSpPr>
          <a:xfrm>
            <a:off x="6296011" y="2803139"/>
            <a:ext cx="1239774" cy="1726133"/>
            <a:chOff x="6528238" y="3211028"/>
            <a:chExt cx="1239774" cy="1726133"/>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857962" y="3937953"/>
              <a:ext cx="1531454" cy="190901"/>
            </a:xfrm>
            <a:prstGeom prst="rect">
              <a:avLst/>
            </a:prstGeom>
            <a:noFill/>
          </p:spPr>
          <p:txBody>
            <a:bodyPr wrap="none" rtlCol="0">
              <a:spAutoFit/>
            </a:bodyPr>
            <a:lstStyle/>
            <a:p>
              <a:pPr algn="ctr"/>
              <a:r>
                <a:rPr lang="en-US" sz="900" dirty="0"/>
                <a:t>Total 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532777" y="3923007"/>
              <a:ext cx="1531453" cy="190901"/>
            </a:xfrm>
            <a:prstGeom prst="rect">
              <a:avLst/>
            </a:prstGeom>
            <a:noFill/>
          </p:spPr>
          <p:txBody>
            <a:bodyPr wrap="none" rtlCol="0">
              <a:spAutoFit/>
            </a:bodyPr>
            <a:lstStyle/>
            <a:p>
              <a:pPr algn="ctr"/>
              <a:r>
                <a:rPr lang="en-US" sz="900" dirty="0"/>
                <a:t>Total outgoing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821043"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27927"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7" name="Group 936">
            <a:extLst>
              <a:ext uri="{FF2B5EF4-FFF2-40B4-BE49-F238E27FC236}">
                <a16:creationId xmlns:a16="http://schemas.microsoft.com/office/drawing/2014/main" id="{47A85E4A-0386-B09C-E02C-7FFC28458BDE}"/>
              </a:ext>
            </a:extLst>
          </p:cNvPr>
          <p:cNvGrpSpPr/>
          <p:nvPr/>
        </p:nvGrpSpPr>
        <p:grpSpPr>
          <a:xfrm>
            <a:off x="6180819" y="9471352"/>
            <a:ext cx="1276311" cy="536930"/>
            <a:chOff x="6309192" y="2769399"/>
            <a:chExt cx="1444352" cy="607621"/>
          </a:xfrm>
        </p:grpSpPr>
        <p:grpSp>
          <p:nvGrpSpPr>
            <p:cNvPr id="975" name="Group 974">
              <a:extLst>
                <a:ext uri="{FF2B5EF4-FFF2-40B4-BE49-F238E27FC236}">
                  <a16:creationId xmlns:a16="http://schemas.microsoft.com/office/drawing/2014/main" id="{AFF74D4F-CBC5-D42C-7745-EAA8E1D9ECA8}"/>
                </a:ext>
              </a:extLst>
            </p:cNvPr>
            <p:cNvGrpSpPr/>
            <p:nvPr/>
          </p:nvGrpSpPr>
          <p:grpSpPr>
            <a:xfrm rot="5400000">
              <a:off x="6727557" y="2351034"/>
              <a:ext cx="607621" cy="1444352"/>
              <a:chOff x="7050319" y="1209232"/>
              <a:chExt cx="607621" cy="1444352"/>
            </a:xfrm>
          </p:grpSpPr>
          <p:grpSp>
            <p:nvGrpSpPr>
              <p:cNvPr id="978" name="Group 977">
                <a:extLst>
                  <a:ext uri="{FF2B5EF4-FFF2-40B4-BE49-F238E27FC236}">
                    <a16:creationId xmlns:a16="http://schemas.microsoft.com/office/drawing/2014/main" id="{DF41DA21-05E0-0100-E372-AF8FB76AA644}"/>
                  </a:ext>
                </a:extLst>
              </p:cNvPr>
              <p:cNvGrpSpPr/>
              <p:nvPr/>
            </p:nvGrpSpPr>
            <p:grpSpPr>
              <a:xfrm>
                <a:off x="7050319" y="1209232"/>
                <a:ext cx="607621" cy="1444352"/>
                <a:chOff x="2099470" y="4360390"/>
                <a:chExt cx="607621" cy="1444352"/>
              </a:xfrm>
            </p:grpSpPr>
            <p:sp>
              <p:nvSpPr>
                <p:cNvPr id="980" name="TextBox 979">
                  <a:extLst>
                    <a:ext uri="{FF2B5EF4-FFF2-40B4-BE49-F238E27FC236}">
                      <a16:creationId xmlns:a16="http://schemas.microsoft.com/office/drawing/2014/main" id="{9571849A-BF31-3092-B3C8-C9452CDCD579}"/>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981" name="TextBox 980">
                  <a:extLst>
                    <a:ext uri="{FF2B5EF4-FFF2-40B4-BE49-F238E27FC236}">
                      <a16:creationId xmlns:a16="http://schemas.microsoft.com/office/drawing/2014/main" id="{2BA7F9C3-FFA1-0C4D-F116-7D47EE852679}"/>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982" name="TextBox 981">
                  <a:extLst>
                    <a:ext uri="{FF2B5EF4-FFF2-40B4-BE49-F238E27FC236}">
                      <a16:creationId xmlns:a16="http://schemas.microsoft.com/office/drawing/2014/main" id="{A421FEA8-E21D-BD21-3A5A-0DE216BF07FF}"/>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983" name="TextBox 982">
                  <a:extLst>
                    <a:ext uri="{FF2B5EF4-FFF2-40B4-BE49-F238E27FC236}">
                      <a16:creationId xmlns:a16="http://schemas.microsoft.com/office/drawing/2014/main" id="{14C39B0E-124F-F736-5FAC-FF5C49A9B42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979" name="Picture 978">
                <a:extLst>
                  <a:ext uri="{FF2B5EF4-FFF2-40B4-BE49-F238E27FC236}">
                    <a16:creationId xmlns:a16="http://schemas.microsoft.com/office/drawing/2014/main" id="{9C5ACECA-AAA0-9014-421E-AD82F0F9B678}"/>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976" name="Rectangle 975">
              <a:extLst>
                <a:ext uri="{FF2B5EF4-FFF2-40B4-BE49-F238E27FC236}">
                  <a16:creationId xmlns:a16="http://schemas.microsoft.com/office/drawing/2014/main" id="{5339B2EA-B5EE-71D7-188B-4F84A0DA4769}"/>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7" name="TextBox 976">
              <a:extLst>
                <a:ext uri="{FF2B5EF4-FFF2-40B4-BE49-F238E27FC236}">
                  <a16:creationId xmlns:a16="http://schemas.microsoft.com/office/drawing/2014/main" id="{DDF93039-16FC-A744-D886-6DFE867A837D}"/>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938" name="Group 937">
            <a:extLst>
              <a:ext uri="{FF2B5EF4-FFF2-40B4-BE49-F238E27FC236}">
                <a16:creationId xmlns:a16="http://schemas.microsoft.com/office/drawing/2014/main" id="{3FB8513E-9919-223A-6134-1222F306C0E7}"/>
              </a:ext>
            </a:extLst>
          </p:cNvPr>
          <p:cNvGrpSpPr/>
          <p:nvPr/>
        </p:nvGrpSpPr>
        <p:grpSpPr>
          <a:xfrm>
            <a:off x="4661516" y="9477782"/>
            <a:ext cx="1276311" cy="540195"/>
            <a:chOff x="4675647" y="2765239"/>
            <a:chExt cx="1444352" cy="611316"/>
          </a:xfrm>
        </p:grpSpPr>
        <p:pic>
          <p:nvPicPr>
            <p:cNvPr id="968" name="Picture 967" descr="A close-up of a color chart&#10;&#10;Description automatically generated">
              <a:extLst>
                <a:ext uri="{FF2B5EF4-FFF2-40B4-BE49-F238E27FC236}">
                  <a16:creationId xmlns:a16="http://schemas.microsoft.com/office/drawing/2014/main" id="{ED591723-2E25-CFA6-DFC3-2A21CE465EB6}"/>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969" name="Rectangle 968">
              <a:extLst>
                <a:ext uri="{FF2B5EF4-FFF2-40B4-BE49-F238E27FC236}">
                  <a16:creationId xmlns:a16="http://schemas.microsoft.com/office/drawing/2014/main" id="{8EE3218F-7ABB-D62F-ABA8-77060489583C}"/>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0" name="TextBox 969">
              <a:extLst>
                <a:ext uri="{FF2B5EF4-FFF2-40B4-BE49-F238E27FC236}">
                  <a16:creationId xmlns:a16="http://schemas.microsoft.com/office/drawing/2014/main" id="{FC50D336-FC2A-2D73-40DB-BCACFF38E894}"/>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971" name="TextBox 970">
              <a:extLst>
                <a:ext uri="{FF2B5EF4-FFF2-40B4-BE49-F238E27FC236}">
                  <a16:creationId xmlns:a16="http://schemas.microsoft.com/office/drawing/2014/main" id="{48EF8FE2-BD45-6A6C-5D77-42C441762F27}"/>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972" name="TextBox 971">
              <a:extLst>
                <a:ext uri="{FF2B5EF4-FFF2-40B4-BE49-F238E27FC236}">
                  <a16:creationId xmlns:a16="http://schemas.microsoft.com/office/drawing/2014/main" id="{65851A4B-DC3A-B0D1-FF34-407C479354DA}"/>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973" name="TextBox 972">
              <a:extLst>
                <a:ext uri="{FF2B5EF4-FFF2-40B4-BE49-F238E27FC236}">
                  <a16:creationId xmlns:a16="http://schemas.microsoft.com/office/drawing/2014/main" id="{EEAACFE2-0F4A-D50D-9FD8-DA32CC77DCAD}"/>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974" name="TextBox 973">
              <a:extLst>
                <a:ext uri="{FF2B5EF4-FFF2-40B4-BE49-F238E27FC236}">
                  <a16:creationId xmlns:a16="http://schemas.microsoft.com/office/drawing/2014/main" id="{451B7044-9E8B-2500-4CB5-2C391C590A77}"/>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6"/>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7"/>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6"/>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grpSp>
        <p:nvGrpSpPr>
          <p:cNvPr id="1021" name="Group 1020">
            <a:extLst>
              <a:ext uri="{FF2B5EF4-FFF2-40B4-BE49-F238E27FC236}">
                <a16:creationId xmlns:a16="http://schemas.microsoft.com/office/drawing/2014/main" id="{4F99106E-0CC8-DB79-DBF3-3BF1A024AE50}"/>
              </a:ext>
            </a:extLst>
          </p:cNvPr>
          <p:cNvGrpSpPr/>
          <p:nvPr/>
        </p:nvGrpSpPr>
        <p:grpSpPr>
          <a:xfrm>
            <a:off x="4676779" y="5346432"/>
            <a:ext cx="2820079" cy="1904340"/>
            <a:chOff x="4658368" y="5346432"/>
            <a:chExt cx="2820079" cy="1904340"/>
          </a:xfrm>
        </p:grpSpPr>
        <p:grpSp>
          <p:nvGrpSpPr>
            <p:cNvPr id="841" name="Group 840">
              <a:extLst>
                <a:ext uri="{FF2B5EF4-FFF2-40B4-BE49-F238E27FC236}">
                  <a16:creationId xmlns:a16="http://schemas.microsoft.com/office/drawing/2014/main" id="{970DA059-12E9-2CD0-4E39-2493DE3278ED}"/>
                </a:ext>
              </a:extLst>
            </p:cNvPr>
            <p:cNvGrpSpPr/>
            <p:nvPr/>
          </p:nvGrpSpPr>
          <p:grpSpPr>
            <a:xfrm rot="16200000">
              <a:off x="6571826" y="5983216"/>
              <a:ext cx="1276311" cy="536930"/>
              <a:chOff x="6309194" y="2769400"/>
              <a:chExt cx="1444352" cy="607621"/>
            </a:xfrm>
          </p:grpSpPr>
          <p:grpSp>
            <p:nvGrpSpPr>
              <p:cNvPr id="876" name="Group 875">
                <a:extLst>
                  <a:ext uri="{FF2B5EF4-FFF2-40B4-BE49-F238E27FC236}">
                    <a16:creationId xmlns:a16="http://schemas.microsoft.com/office/drawing/2014/main" id="{1E1C19CD-0CDD-59E7-4099-3DEDF5461A0A}"/>
                  </a:ext>
                </a:extLst>
              </p:cNvPr>
              <p:cNvGrpSpPr/>
              <p:nvPr/>
            </p:nvGrpSpPr>
            <p:grpSpPr>
              <a:xfrm rot="5400000">
                <a:off x="6727559" y="2351035"/>
                <a:ext cx="607621" cy="1444352"/>
                <a:chOff x="7050319" y="1209231"/>
                <a:chExt cx="607621" cy="1444352"/>
              </a:xfrm>
            </p:grpSpPr>
            <p:grpSp>
              <p:nvGrpSpPr>
                <p:cNvPr id="879" name="Group 878">
                  <a:extLst>
                    <a:ext uri="{FF2B5EF4-FFF2-40B4-BE49-F238E27FC236}">
                      <a16:creationId xmlns:a16="http://schemas.microsoft.com/office/drawing/2014/main" id="{DFB8A57C-B224-7D3D-2522-32C140561B09}"/>
                    </a:ext>
                  </a:extLst>
                </p:cNvPr>
                <p:cNvGrpSpPr/>
                <p:nvPr/>
              </p:nvGrpSpPr>
              <p:grpSpPr>
                <a:xfrm>
                  <a:off x="7050319" y="1209231"/>
                  <a:ext cx="607621" cy="1444352"/>
                  <a:chOff x="2099470" y="4360389"/>
                  <a:chExt cx="607621" cy="1444352"/>
                </a:xfrm>
              </p:grpSpPr>
              <p:sp>
                <p:nvSpPr>
                  <p:cNvPr id="881" name="TextBox 880">
                    <a:extLst>
                      <a:ext uri="{FF2B5EF4-FFF2-40B4-BE49-F238E27FC236}">
                        <a16:creationId xmlns:a16="http://schemas.microsoft.com/office/drawing/2014/main" id="{CB5F15ED-4BE3-2CEF-B9CA-3D7F88ED66FF}"/>
                      </a:ext>
                    </a:extLst>
                  </p:cNvPr>
                  <p:cNvSpPr txBox="1"/>
                  <p:nvPr/>
                </p:nvSpPr>
                <p:spPr>
                  <a:xfrm rot="16200000">
                    <a:off x="1490491" y="4969368"/>
                    <a:ext cx="1444352" cy="226394"/>
                  </a:xfrm>
                  <a:prstGeom prst="rect">
                    <a:avLst/>
                  </a:prstGeom>
                  <a:noFill/>
                </p:spPr>
                <p:txBody>
                  <a:bodyPr wrap="none" rtlCol="0">
                    <a:spAutoFit/>
                  </a:bodyPr>
                  <a:lstStyle/>
                  <a:p>
                    <a:pPr algn="ctr"/>
                    <a:r>
                      <a:rPr lang="en-US" sz="700" dirty="0"/>
                      <a:t>Incoming signaling strength</a:t>
                    </a:r>
                  </a:p>
                </p:txBody>
              </p:sp>
              <p:sp>
                <p:nvSpPr>
                  <p:cNvPr id="882" name="TextBox 881">
                    <a:extLst>
                      <a:ext uri="{FF2B5EF4-FFF2-40B4-BE49-F238E27FC236}">
                        <a16:creationId xmlns:a16="http://schemas.microsoft.com/office/drawing/2014/main" id="{572CEE51-F740-E562-0F93-D5086F08961A}"/>
                      </a:ext>
                    </a:extLst>
                  </p:cNvPr>
                  <p:cNvSpPr txBox="1"/>
                  <p:nvPr/>
                </p:nvSpPr>
                <p:spPr>
                  <a:xfrm rot="16200000">
                    <a:off x="2456847" y="5487265"/>
                    <a:ext cx="265216" cy="226394"/>
                  </a:xfrm>
                  <a:prstGeom prst="rect">
                    <a:avLst/>
                  </a:prstGeom>
                  <a:noFill/>
                </p:spPr>
                <p:txBody>
                  <a:bodyPr wrap="none" rtlCol="0">
                    <a:spAutoFit/>
                  </a:bodyPr>
                  <a:lstStyle/>
                  <a:p>
                    <a:r>
                      <a:rPr lang="en-US" sz="700" dirty="0"/>
                      <a:t>0</a:t>
                    </a:r>
                  </a:p>
                </p:txBody>
              </p:sp>
              <p:sp>
                <p:nvSpPr>
                  <p:cNvPr id="883" name="TextBox 882">
                    <a:extLst>
                      <a:ext uri="{FF2B5EF4-FFF2-40B4-BE49-F238E27FC236}">
                        <a16:creationId xmlns:a16="http://schemas.microsoft.com/office/drawing/2014/main" id="{DBA17EAF-85FD-463B-03AC-81E0E2B8132C}"/>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884" name="TextBox 883">
                    <a:extLst>
                      <a:ext uri="{FF2B5EF4-FFF2-40B4-BE49-F238E27FC236}">
                        <a16:creationId xmlns:a16="http://schemas.microsoft.com/office/drawing/2014/main" id="{8A508F5B-3A21-8CA6-6546-B5C65BE569B5}"/>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880" name="Picture 879">
                  <a:extLst>
                    <a:ext uri="{FF2B5EF4-FFF2-40B4-BE49-F238E27FC236}">
                      <a16:creationId xmlns:a16="http://schemas.microsoft.com/office/drawing/2014/main" id="{621AF69E-51EC-2586-5F66-31DC42D3994E}"/>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877" name="Rectangle 876">
                <a:extLst>
                  <a:ext uri="{FF2B5EF4-FFF2-40B4-BE49-F238E27FC236}">
                    <a16:creationId xmlns:a16="http://schemas.microsoft.com/office/drawing/2014/main" id="{A36E2D80-EF40-01D0-26FC-4C7DE963FAE0}"/>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8" name="TextBox 877">
                <a:extLst>
                  <a:ext uri="{FF2B5EF4-FFF2-40B4-BE49-F238E27FC236}">
                    <a16:creationId xmlns:a16="http://schemas.microsoft.com/office/drawing/2014/main" id="{A6EA8998-1B45-C4AE-94E2-D708E778E030}"/>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842" name="Group 841">
              <a:extLst>
                <a:ext uri="{FF2B5EF4-FFF2-40B4-BE49-F238E27FC236}">
                  <a16:creationId xmlns:a16="http://schemas.microsoft.com/office/drawing/2014/main" id="{37053EE2-DDB4-C10C-E43F-AD4C70E4C5B3}"/>
                </a:ext>
              </a:extLst>
            </p:cNvPr>
            <p:cNvGrpSpPr/>
            <p:nvPr/>
          </p:nvGrpSpPr>
          <p:grpSpPr>
            <a:xfrm rot="16200000">
              <a:off x="5983050" y="6005174"/>
              <a:ext cx="1276311" cy="540195"/>
              <a:chOff x="4675647" y="2765239"/>
              <a:chExt cx="1444352" cy="611316"/>
            </a:xfrm>
          </p:grpSpPr>
          <p:pic>
            <p:nvPicPr>
              <p:cNvPr id="869" name="Picture 868" descr="A close-up of a color chart&#10;&#10;Description automatically generated">
                <a:extLst>
                  <a:ext uri="{FF2B5EF4-FFF2-40B4-BE49-F238E27FC236}">
                    <a16:creationId xmlns:a16="http://schemas.microsoft.com/office/drawing/2014/main" id="{EA1382EF-CBE9-EC34-612C-890C3D25A4E9}"/>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870" name="Rectangle 869">
                <a:extLst>
                  <a:ext uri="{FF2B5EF4-FFF2-40B4-BE49-F238E27FC236}">
                    <a16:creationId xmlns:a16="http://schemas.microsoft.com/office/drawing/2014/main" id="{8F4AE992-0FCF-57D8-5716-32A7C3AC7558}"/>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1" name="TextBox 870">
                <a:extLst>
                  <a:ext uri="{FF2B5EF4-FFF2-40B4-BE49-F238E27FC236}">
                    <a16:creationId xmlns:a16="http://schemas.microsoft.com/office/drawing/2014/main" id="{93DFDC55-9FFF-6EF9-5820-C9896401DFE9}"/>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872" name="TextBox 871">
                <a:extLst>
                  <a:ext uri="{FF2B5EF4-FFF2-40B4-BE49-F238E27FC236}">
                    <a16:creationId xmlns:a16="http://schemas.microsoft.com/office/drawing/2014/main" id="{66BCC3F1-1E26-D80E-F6CD-085055D4A5A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873" name="TextBox 872">
                <a:extLst>
                  <a:ext uri="{FF2B5EF4-FFF2-40B4-BE49-F238E27FC236}">
                    <a16:creationId xmlns:a16="http://schemas.microsoft.com/office/drawing/2014/main" id="{1DA19E51-DCE2-F362-01AC-33EA50976E14}"/>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874" name="TextBox 873">
                <a:extLst>
                  <a:ext uri="{FF2B5EF4-FFF2-40B4-BE49-F238E27FC236}">
                    <a16:creationId xmlns:a16="http://schemas.microsoft.com/office/drawing/2014/main" id="{3044F5E3-94D1-68C1-36D3-FDA3B322D202}"/>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875" name="TextBox 874">
                <a:extLst>
                  <a:ext uri="{FF2B5EF4-FFF2-40B4-BE49-F238E27FC236}">
                    <a16:creationId xmlns:a16="http://schemas.microsoft.com/office/drawing/2014/main" id="{AC010F61-CF04-1526-91E0-3A7AD3D7848E}"/>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486463"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8"/>
            <a:srcRect l="12107" t="24254" r="61832" b="71249"/>
            <a:stretch/>
          </p:blipFill>
          <p:spPr>
            <a:xfrm>
              <a:off x="4859721"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17378"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57287"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30446"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30446"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30446"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06564"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8"/>
            <a:srcRect l="12090" t="33316" r="61343" b="41898"/>
            <a:stretch/>
          </p:blipFill>
          <p:spPr>
            <a:xfrm>
              <a:off x="4862508"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9"/>
            <a:srcRect l="11340" t="39922" r="61779" b="48547"/>
            <a:stretch/>
          </p:blipFill>
          <p:spPr>
            <a:xfrm>
              <a:off x="4830478"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26822"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583907"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27111"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35425"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66445"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895373"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53228"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24301" y="6983871"/>
              <a:ext cx="333746" cy="200055"/>
            </a:xfrm>
            <a:prstGeom prst="rect">
              <a:avLst/>
            </a:prstGeom>
            <a:noFill/>
          </p:spPr>
          <p:txBody>
            <a:bodyPr wrap="none" rtlCol="0">
              <a:spAutoFit/>
            </a:bodyPr>
            <a:lstStyle/>
            <a:p>
              <a:r>
                <a:rPr lang="en-US" sz="700" dirty="0"/>
                <a:t>p48</a:t>
              </a:r>
            </a:p>
          </p:txBody>
        </p: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135380</TotalTime>
  <Words>4153</Words>
  <Application>Microsoft Macintosh PowerPoint</Application>
  <PresentationFormat>Custom</PresentationFormat>
  <Paragraphs>1716</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1676</cp:revision>
  <dcterms:created xsi:type="dcterms:W3CDTF">2023-07-06T16:51:39Z</dcterms:created>
  <dcterms:modified xsi:type="dcterms:W3CDTF">2025-01-04T05:02:43Z</dcterms:modified>
</cp:coreProperties>
</file>